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60"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D774505-0654-4034-AD6D-F9FC63B962D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CA07B479-5147-49B8-B583-633446E58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5BC1057A-1E7A-4E73-8BA0-812828529099}"/>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5" name="Нижний колонтитул 4">
            <a:extLst>
              <a:ext uri="{FF2B5EF4-FFF2-40B4-BE49-F238E27FC236}">
                <a16:creationId xmlns:a16="http://schemas.microsoft.com/office/drawing/2014/main" xmlns="" id="{FF950F5B-AEE6-4606-A4B9-5B78E39840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A90FC1CD-5C96-458F-B33D-596A7A9220A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49790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D4B02A0-78D1-4896-93BF-6CA500C3E4F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6F5B8000-B55D-4A0D-962D-DDA94557AE4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EA339B6-E221-417E-AB7A-C3AD1F705451}"/>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5" name="Нижний колонтитул 4">
            <a:extLst>
              <a:ext uri="{FF2B5EF4-FFF2-40B4-BE49-F238E27FC236}">
                <a16:creationId xmlns:a16="http://schemas.microsoft.com/office/drawing/2014/main" xmlns="" id="{C3915AE1-47AA-4E98-8E07-E9B9D98FE74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2CB124C-0086-45E9-A728-E36CDC844C2B}"/>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22519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AB2FF1DD-0C15-414B-AB61-6758043179F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C8D5A20B-72FA-4408-907D-388EB92AFE3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DFA03D7-EB32-447E-9375-8FC302FC9761}"/>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5" name="Нижний колонтитул 4">
            <a:extLst>
              <a:ext uri="{FF2B5EF4-FFF2-40B4-BE49-F238E27FC236}">
                <a16:creationId xmlns:a16="http://schemas.microsoft.com/office/drawing/2014/main" xmlns="" id="{EE3F36B3-F3C5-4976-9CD7-907023C5D8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B15D697-E303-420F-9D3A-8B0A5FEE3D74}"/>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406731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F2CD6D2-4D1D-412B-9BA6-721614FCC54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7931E070-B2F8-48AD-AD3C-AB1B027C3A4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2853A818-70A1-4697-B93A-C5498374BFD1}"/>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5" name="Нижний колонтитул 4">
            <a:extLst>
              <a:ext uri="{FF2B5EF4-FFF2-40B4-BE49-F238E27FC236}">
                <a16:creationId xmlns:a16="http://schemas.microsoft.com/office/drawing/2014/main" xmlns="" id="{BECEBE2F-835F-49FD-ABCF-F802D994BE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1B4F34D-0F81-4A0D-B999-0245C55AD0A9}"/>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223338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3CE724F-3C22-4F70-B691-FB0D867EAF0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122BCA68-3811-40C7-A810-93D5053D50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2FFFE98F-FED4-4664-AC20-606C44659E7A}"/>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5" name="Нижний колонтитул 4">
            <a:extLst>
              <a:ext uri="{FF2B5EF4-FFF2-40B4-BE49-F238E27FC236}">
                <a16:creationId xmlns:a16="http://schemas.microsoft.com/office/drawing/2014/main" xmlns="" id="{A44740E6-06FF-4596-A469-24A01AADC00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16FD83F-7FB3-4CB6-97B0-95504DE6CAB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310191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1762E8E-FA4C-4F41-8137-FB6ABC112D6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8C7D58E7-9466-4CE8-AB34-B21B534A008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18EAB8CA-222D-4706-8F7C-42CA69A86E1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B02FDD47-E155-478D-996C-F34B1E4A84EA}"/>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6" name="Нижний колонтитул 5">
            <a:extLst>
              <a:ext uri="{FF2B5EF4-FFF2-40B4-BE49-F238E27FC236}">
                <a16:creationId xmlns:a16="http://schemas.microsoft.com/office/drawing/2014/main" xmlns="" id="{ECFACF44-B9E2-4A75-83D8-4AEFA2F52D6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05D0201E-6445-4907-827D-8A0191291966}"/>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6114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2A40F0E-B630-4646-BE51-9EC459E7AD3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DA03E09F-9456-4304-BEA3-762C7876E2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37433942-CFD0-4D12-BCBE-88BCA2ED8F3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B1617238-EABA-4177-AF16-E39C42BFE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06919809-5E07-4A6F-A04A-4F78E06BE8C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E0ECF11C-5EC8-43DC-8806-43DBFAA24059}"/>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8" name="Нижний колонтитул 7">
            <a:extLst>
              <a:ext uri="{FF2B5EF4-FFF2-40B4-BE49-F238E27FC236}">
                <a16:creationId xmlns:a16="http://schemas.microsoft.com/office/drawing/2014/main" xmlns="" id="{9319C9BC-D499-405E-8849-3FE856A2DEA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5B587EEF-1AAA-4641-8817-549D3437D66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8718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ECFAEF7-6291-403C-B742-DC212D0DB1D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727D824C-86D3-4391-B34F-7DA055EA55ED}"/>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4" name="Нижний колонтитул 3">
            <a:extLst>
              <a:ext uri="{FF2B5EF4-FFF2-40B4-BE49-F238E27FC236}">
                <a16:creationId xmlns:a16="http://schemas.microsoft.com/office/drawing/2014/main" xmlns="" id="{50718992-DEAD-40CD-8BE8-B3297C438C9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89EC3ADB-9E99-4D69-977D-F9868A10FECD}"/>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326143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E929E3A5-A747-4EC6-AF95-2D8263C1FA1E}"/>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3" name="Нижний колонтитул 2">
            <a:extLst>
              <a:ext uri="{FF2B5EF4-FFF2-40B4-BE49-F238E27FC236}">
                <a16:creationId xmlns:a16="http://schemas.microsoft.com/office/drawing/2014/main" xmlns="" id="{435B7619-41C6-43EB-8BF6-F4BCC057A58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715B5D3B-BAEC-4D00-B215-33E4629C394C}"/>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26653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813E892-7F57-4CED-B6FB-DC2FC6E65F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D497193D-CB58-4683-9E3E-870FAA1F38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E226C6B7-A094-4B55-85FA-490459E94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A4087114-D4B8-42D1-A66C-1A139E8C1C4C}"/>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6" name="Нижний колонтитул 5">
            <a:extLst>
              <a:ext uri="{FF2B5EF4-FFF2-40B4-BE49-F238E27FC236}">
                <a16:creationId xmlns:a16="http://schemas.microsoft.com/office/drawing/2014/main" xmlns="" id="{C9A8D3D4-C8E5-4E57-8F32-0330D49FF8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D02302E-BA30-40B6-BD0F-F2205E4C6A90}"/>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399804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F9D2C4F-DB44-43F3-B75B-666277C5D90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B76CBC3B-3ED6-4469-8E3C-0116D3D9C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E6E62C22-97E4-49AE-A89F-F80DF7CBE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3AA66675-81E5-4204-97FB-A78C5ABC1D3C}"/>
              </a:ext>
            </a:extLst>
          </p:cNvPr>
          <p:cNvSpPr>
            <a:spLocks noGrp="1"/>
          </p:cNvSpPr>
          <p:nvPr>
            <p:ph type="dt" sz="half" idx="10"/>
          </p:nvPr>
        </p:nvSpPr>
        <p:spPr/>
        <p:txBody>
          <a:bodyPr/>
          <a:lstStyle/>
          <a:p>
            <a:fld id="{332A3EB4-7F84-4AC8-A39F-FED6AA9D95B0}" type="datetimeFigureOut">
              <a:rPr lang="ru-RU" smtClean="0"/>
              <a:pPr/>
              <a:t>28.04.2023</a:t>
            </a:fld>
            <a:endParaRPr lang="ru-RU"/>
          </a:p>
        </p:txBody>
      </p:sp>
      <p:sp>
        <p:nvSpPr>
          <p:cNvPr id="6" name="Нижний колонтитул 5">
            <a:extLst>
              <a:ext uri="{FF2B5EF4-FFF2-40B4-BE49-F238E27FC236}">
                <a16:creationId xmlns:a16="http://schemas.microsoft.com/office/drawing/2014/main" xmlns="" id="{F818EEB5-D185-4CD0-994E-2CA11059993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FEDC5C99-36F4-47A6-BD79-48BE85AF2B94}"/>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5627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52C4194-3DE8-48AD-BC75-BF50E4E8A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DFA9CE69-14F2-477B-BB5D-1D399D857F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EA2ED985-D1D0-4224-90C8-C85F3B4091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A3EB4-7F84-4AC8-A39F-FED6AA9D95B0}" type="datetimeFigureOut">
              <a:rPr lang="ru-RU" smtClean="0"/>
              <a:pPr/>
              <a:t>28.04.2023</a:t>
            </a:fld>
            <a:endParaRPr lang="ru-RU"/>
          </a:p>
        </p:txBody>
      </p:sp>
      <p:sp>
        <p:nvSpPr>
          <p:cNvPr id="5" name="Нижний колонтитул 4">
            <a:extLst>
              <a:ext uri="{FF2B5EF4-FFF2-40B4-BE49-F238E27FC236}">
                <a16:creationId xmlns:a16="http://schemas.microsoft.com/office/drawing/2014/main" xmlns="" id="{E382949F-480C-4DCA-9507-54D3B894A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5FCA7FC6-A27A-4A57-8DD0-4D74635D97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55112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D93C03AA-DAEE-4E35-9CF7-5528EFC1BF15}"/>
              </a:ext>
            </a:extLst>
          </p:cNvPr>
          <p:cNvSpPr>
            <a:spLocks noGrp="1"/>
          </p:cNvSpPr>
          <p:nvPr>
            <p:ph type="title"/>
          </p:nvPr>
        </p:nvSpPr>
        <p:spPr>
          <a:ln>
            <a:solidFill>
              <a:srgbClr val="7030A0"/>
            </a:solidFill>
          </a:ln>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uk-UA" b="1" cap="all" dirty="0">
                <a:latin typeface="Times New Roman" panose="02020603050405020304" pitchFamily="18" charset="0"/>
                <a:cs typeface="Times New Roman" panose="02020603050405020304" pitchFamily="18" charset="0"/>
              </a:rPr>
              <a:t/>
            </a:r>
            <a:br>
              <a:rPr lang="uk-UA" b="1" cap="all" dirty="0">
                <a:latin typeface="Times New Roman" panose="02020603050405020304" pitchFamily="18" charset="0"/>
                <a:cs typeface="Times New Roman" panose="02020603050405020304" pitchFamily="18" charset="0"/>
              </a:rPr>
            </a:br>
            <a:r>
              <a:rPr lang="uk-UA" b="1" cap="all" dirty="0">
                <a:solidFill>
                  <a:srgbClr val="7030A0"/>
                </a:solidFill>
                <a:latin typeface="Times New Roman" panose="02020603050405020304" pitchFamily="18" charset="0"/>
                <a:cs typeface="Times New Roman" panose="02020603050405020304" pitchFamily="18" charset="0"/>
              </a:rPr>
              <a:t>ГЕНДЕРНА ПЕДАГОГІКА</a:t>
            </a:r>
            <a:r>
              <a:rPr lang="uk-UA" b="1" cap="all" dirty="0">
                <a:latin typeface="Times New Roman" panose="02020603050405020304" pitchFamily="18" charset="0"/>
                <a:cs typeface="Times New Roman" panose="02020603050405020304" pitchFamily="18" charset="0"/>
              </a:rPr>
              <a:t/>
            </a:r>
            <a:br>
              <a:rPr lang="uk-UA" b="1" cap="all" dirty="0">
                <a:latin typeface="Times New Roman" panose="02020603050405020304" pitchFamily="18" charset="0"/>
                <a:cs typeface="Times New Roman" panose="02020603050405020304" pitchFamily="18" charset="0"/>
              </a:rPr>
            </a:br>
            <a:r>
              <a:rPr lang="ru-RU" dirty="0"/>
              <a:t/>
            </a:r>
            <a:br>
              <a:rPr lang="ru-RU" dirty="0"/>
            </a:br>
            <a:endParaRPr lang="ru-RU" dirty="0"/>
          </a:p>
        </p:txBody>
      </p:sp>
      <p:sp>
        <p:nvSpPr>
          <p:cNvPr id="3" name="Содержимое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buNone/>
            </a:pPr>
            <a:endParaRPr lang="uk-UA" sz="3200" b="1" cap="all" dirty="0">
              <a:solidFill>
                <a:srgbClr val="7030A0"/>
              </a:solidFill>
              <a:latin typeface="Times New Roman" panose="02020603050405020304" pitchFamily="18" charset="0"/>
              <a:cs typeface="Times New Roman" panose="02020603050405020304" pitchFamily="18" charset="0"/>
            </a:endParaRPr>
          </a:p>
          <a:p>
            <a:pPr algn="ctr">
              <a:buNone/>
            </a:pPr>
            <a:r>
              <a:rPr lang="uk-UA" sz="3600" b="1" cap="all" dirty="0">
                <a:solidFill>
                  <a:srgbClr val="7030A0"/>
                </a:solidFill>
                <a:latin typeface="Times New Roman" pitchFamily="18" charset="0"/>
                <a:cs typeface="Times New Roman" pitchFamily="18" charset="0"/>
              </a:rPr>
              <a:t>П</a:t>
            </a:r>
            <a:r>
              <a:rPr lang="uk-UA" sz="3600" b="1" dirty="0">
                <a:solidFill>
                  <a:srgbClr val="7030A0"/>
                </a:solidFill>
                <a:latin typeface="Times New Roman" pitchFamily="18" charset="0"/>
                <a:cs typeface="Times New Roman" pitchFamily="18" charset="0"/>
              </a:rPr>
              <a:t>едагогічний факультет</a:t>
            </a:r>
            <a:br>
              <a:rPr lang="uk-UA" sz="3600" b="1" dirty="0">
                <a:solidFill>
                  <a:srgbClr val="7030A0"/>
                </a:solidFill>
                <a:latin typeface="Times New Roman" pitchFamily="18" charset="0"/>
                <a:cs typeface="Times New Roman" pitchFamily="18" charset="0"/>
              </a:rPr>
            </a:br>
            <a:r>
              <a:rPr lang="uk-UA" sz="3600" b="1" dirty="0">
                <a:solidFill>
                  <a:srgbClr val="7030A0"/>
                </a:solidFill>
                <a:latin typeface="Times New Roman" pitchFamily="18" charset="0"/>
                <a:cs typeface="Times New Roman" pitchFamily="18" charset="0"/>
              </a:rPr>
              <a:t>кафедра дошкільної освіти</a:t>
            </a:r>
            <a:br>
              <a:rPr lang="uk-UA" sz="3600" b="1" dirty="0">
                <a:solidFill>
                  <a:srgbClr val="7030A0"/>
                </a:solidFill>
                <a:latin typeface="Times New Roman" pitchFamily="18" charset="0"/>
                <a:cs typeface="Times New Roman" pitchFamily="18" charset="0"/>
              </a:rPr>
            </a:br>
            <a:r>
              <a:rPr lang="uk-UA" sz="3600" b="1" dirty="0">
                <a:solidFill>
                  <a:srgbClr val="7030A0"/>
                </a:solidFill>
                <a:latin typeface="Times New Roman" pitchFamily="18" charset="0"/>
                <a:cs typeface="Times New Roman" pitchFamily="18" charset="0"/>
              </a:rPr>
              <a:t> спеціальність 012 «Дошкільна освіта» </a:t>
            </a:r>
            <a:br>
              <a:rPr lang="uk-UA" sz="3600" b="1" dirty="0">
                <a:solidFill>
                  <a:srgbClr val="7030A0"/>
                </a:solidFill>
                <a:latin typeface="Times New Roman" pitchFamily="18" charset="0"/>
                <a:cs typeface="Times New Roman" pitchFamily="18" charset="0"/>
              </a:rPr>
            </a:br>
            <a:r>
              <a:rPr lang="uk-UA" sz="3600" b="1" dirty="0">
                <a:solidFill>
                  <a:srgbClr val="7030A0"/>
                </a:solidFill>
                <a:latin typeface="Times New Roman" pitchFamily="18" charset="0"/>
                <a:cs typeface="Times New Roman" pitchFamily="18" charset="0"/>
              </a:rPr>
              <a:t>освітня програма «Дошкільна освіта»</a:t>
            </a:r>
            <a:r>
              <a:rPr lang="ru-RU" sz="3600" b="1" dirty="0">
                <a:solidFill>
                  <a:srgbClr val="7030A0"/>
                </a:solidFill>
                <a:latin typeface="Times New Roman" pitchFamily="18" charset="0"/>
                <a:cs typeface="Times New Roman" pitchFamily="18" charset="0"/>
              </a:rPr>
              <a:t/>
            </a:r>
            <a:br>
              <a:rPr lang="ru-RU" sz="3600" b="1" dirty="0">
                <a:solidFill>
                  <a:srgbClr val="7030A0"/>
                </a:solidFill>
                <a:latin typeface="Times New Roman" pitchFamily="18" charset="0"/>
                <a:cs typeface="Times New Roman" pitchFamily="18" charset="0"/>
              </a:rPr>
            </a:br>
            <a:r>
              <a:rPr lang="uk-UA" sz="3600" b="1" dirty="0">
                <a:solidFill>
                  <a:srgbClr val="7030A0"/>
                </a:solidFill>
                <a:latin typeface="Times New Roman" pitchFamily="18" charset="0"/>
                <a:cs typeface="Times New Roman" pitchFamily="18" charset="0"/>
              </a:rPr>
              <a:t>рівень вищої освіти «Магістр» </a:t>
            </a:r>
            <a:r>
              <a:rPr lang="ru-RU" sz="3200" b="1" dirty="0">
                <a:latin typeface="Times New Roman" pitchFamily="18" charset="0"/>
                <a:cs typeface="Times New Roman" pitchFamily="18" charset="0"/>
              </a:rPr>
              <a:t/>
            </a:r>
            <a:br>
              <a:rPr lang="ru-RU" sz="3200" b="1" dirty="0">
                <a:latin typeface="Times New Roman" pitchFamily="18" charset="0"/>
                <a:cs typeface="Times New Roman" pitchFamily="18" charset="0"/>
              </a:rPr>
            </a:br>
            <a:r>
              <a:rPr lang="ru-RU" sz="3200" dirty="0"/>
              <a:t/>
            </a:r>
            <a:br>
              <a:rPr lang="ru-RU" sz="3200" dirty="0"/>
            </a:br>
            <a:endParaRPr lang="ru-RU" sz="3200" dirty="0"/>
          </a:p>
        </p:txBody>
      </p:sp>
    </p:spTree>
    <p:extLst>
      <p:ext uri="{BB962C8B-B14F-4D97-AF65-F5344CB8AC3E}">
        <p14:creationId xmlns:p14="http://schemas.microsoft.com/office/powerpoint/2010/main" xmlns="" val="347645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D93C03AA-DAEE-4E35-9CF7-5528EFC1BF15}"/>
              </a:ext>
            </a:extLst>
          </p:cNvPr>
          <p:cNvSpPr>
            <a:spLocks noGrp="1"/>
          </p:cNvSpPr>
          <p:nvPr>
            <p:ph type="title"/>
          </p:nvPr>
        </p:nvSpPr>
        <p:spPr>
          <a:xfrm>
            <a:off x="838200" y="365125"/>
            <a:ext cx="10515600" cy="6244222"/>
          </a:xfrm>
        </p:spPr>
        <p:style>
          <a:lnRef idx="2">
            <a:schemeClr val="accent4">
              <a:shade val="50000"/>
            </a:schemeClr>
          </a:lnRef>
          <a:fillRef idx="1">
            <a:schemeClr val="accent4"/>
          </a:fillRef>
          <a:effectRef idx="0">
            <a:schemeClr val="accent4"/>
          </a:effectRef>
          <a:fontRef idx="minor">
            <a:schemeClr val="lt1"/>
          </a:fontRef>
        </p:style>
        <p:txBody>
          <a:bodyPr/>
          <a:lstStyle/>
          <a:p>
            <a:r>
              <a:rPr lang="uk-UA" sz="3200" b="1" dirty="0">
                <a:solidFill>
                  <a:srgbClr val="7030A0"/>
                </a:solidFill>
                <a:latin typeface="Times New Roman" panose="02020603050405020304" pitchFamily="18" charset="0"/>
                <a:cs typeface="Times New Roman" panose="02020603050405020304" pitchFamily="18" charset="0"/>
              </a:rPr>
              <a:t>Кахіані Юлія Володимирівна,</a:t>
            </a:r>
            <a:r>
              <a:rPr lang="uk-UA" sz="3200" dirty="0">
                <a:solidFill>
                  <a:srgbClr val="7030A0"/>
                </a:solidFill>
                <a:latin typeface="Times New Roman" panose="02020603050405020304" pitchFamily="18" charset="0"/>
                <a:cs typeface="Times New Roman" panose="02020603050405020304" pitchFamily="18" charset="0"/>
              </a:rPr>
              <a:t> кандидат педагогічних наук, доцент</a:t>
            </a:r>
            <a:r>
              <a:rPr lang="ru-RU" sz="3200" dirty="0">
                <a:solidFill>
                  <a:srgbClr val="7030A0"/>
                </a:solidFill>
                <a:latin typeface="Times New Roman" panose="02020603050405020304" pitchFamily="18" charset="0"/>
                <a:cs typeface="Times New Roman" panose="02020603050405020304" pitchFamily="18" charset="0"/>
              </a:rPr>
              <a:t/>
            </a:r>
            <a:br>
              <a:rPr lang="ru-RU" sz="3200" dirty="0">
                <a:solidFill>
                  <a:srgbClr val="7030A0"/>
                </a:solidFill>
                <a:latin typeface="Times New Roman" panose="02020603050405020304" pitchFamily="18" charset="0"/>
                <a:cs typeface="Times New Roman" panose="02020603050405020304" pitchFamily="18" charset="0"/>
              </a:rPr>
            </a:br>
            <a:r>
              <a:rPr lang="uk-UA" sz="3200" dirty="0">
                <a:solidFill>
                  <a:srgbClr val="7030A0"/>
                </a:solidFill>
                <a:latin typeface="Times New Roman" panose="02020603050405020304" pitchFamily="18" charset="0"/>
                <a:cs typeface="Times New Roman" panose="02020603050405020304" pitchFamily="18" charset="0"/>
              </a:rPr>
              <a:t> </a:t>
            </a:r>
            <a:r>
              <a:rPr lang="en-US" sz="3200" b="1" dirty="0">
                <a:solidFill>
                  <a:srgbClr val="7030A0"/>
                </a:solidFill>
                <a:latin typeface="Times New Roman" panose="02020603050405020304" pitchFamily="18" charset="0"/>
                <a:cs typeface="Times New Roman" panose="02020603050405020304" pitchFamily="18" charset="0"/>
              </a:rPr>
              <a:t>e-mail</a:t>
            </a:r>
            <a:r>
              <a:rPr lang="uk-UA" sz="3200" b="1" dirty="0">
                <a:solidFill>
                  <a:srgbClr val="7030A0"/>
                </a:solidFill>
                <a:latin typeface="Times New Roman" panose="02020603050405020304" pitchFamily="18" charset="0"/>
                <a:cs typeface="Times New Roman" panose="02020603050405020304" pitchFamily="18" charset="0"/>
              </a:rPr>
              <a:t>: </a:t>
            </a:r>
            <a:r>
              <a:rPr lang="en-US" sz="3200" dirty="0">
                <a:solidFill>
                  <a:srgbClr val="7030A0"/>
                </a:solidFill>
                <a:latin typeface="Times New Roman" panose="02020603050405020304" pitchFamily="18" charset="0"/>
                <a:cs typeface="Times New Roman" panose="02020603050405020304" pitchFamily="18" charset="0"/>
              </a:rPr>
              <a:t>kakhiani.yulia@ukr.net</a:t>
            </a:r>
            <a:r>
              <a:rPr lang="ru-RU" dirty="0"/>
              <a:t/>
            </a:r>
            <a:br>
              <a:rPr lang="ru-RU" dirty="0"/>
            </a:br>
            <a:endParaRPr lang="ru-RU" dirty="0"/>
          </a:p>
        </p:txBody>
      </p:sp>
    </p:spTree>
    <p:extLst>
      <p:ext uri="{BB962C8B-B14F-4D97-AF65-F5344CB8AC3E}">
        <p14:creationId xmlns:p14="http://schemas.microsoft.com/office/powerpoint/2010/main" xmlns="" val="134490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44774"/>
            <a:ext cx="10515600" cy="6026045"/>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r>
              <a:rPr lang="uk-UA" sz="2000" b="1" dirty="0">
                <a:solidFill>
                  <a:srgbClr val="7030A0"/>
                </a:solidFill>
              </a:rPr>
              <a:t>АНОТАЦІЯ ДО НАВЧАЛЬНОЇ ДИСЦИПЛІНИ</a:t>
            </a:r>
            <a:br>
              <a:rPr lang="uk-UA" sz="2000" b="1" dirty="0">
                <a:solidFill>
                  <a:srgbClr val="7030A0"/>
                </a:solidFill>
              </a:rPr>
            </a:br>
            <a:r>
              <a:rPr lang="uk-UA" sz="2000" b="1" dirty="0">
                <a:solidFill>
                  <a:srgbClr val="7030A0"/>
                </a:solidFill>
                <a:latin typeface="Times New Roman" pitchFamily="18" charset="0"/>
                <a:cs typeface="Times New Roman" pitchFamily="18" charset="0"/>
              </a:rPr>
              <a:t> «ГЕНДЕРНА ПЕДАГОГІКА» </a:t>
            </a:r>
            <a:r>
              <a:rPr lang="en-US" sz="2000" dirty="0">
                <a:solidFill>
                  <a:srgbClr val="7030A0"/>
                </a:solidFill>
              </a:rPr>
              <a:t/>
            </a:r>
            <a:br>
              <a:rPr lang="en-US" sz="2000" dirty="0">
                <a:solidFill>
                  <a:srgbClr val="7030A0"/>
                </a:solidFill>
              </a:rPr>
            </a:br>
            <a:r>
              <a:rPr lang="uk-UA" sz="2000" dirty="0">
                <a:solidFill>
                  <a:srgbClr val="7030A0"/>
                </a:solidFill>
              </a:rPr>
              <a:t>Вітчизняна педагогіка сьогодні знаходиться на складному етапі свого розвитку, що характеризується різноманіттям інноваційних підходів і педагогічних концепцій (принципів, уявлень, ідей і методів), покликаних сприяти цілісному та гармонійному розвитку особистості, створенню сприятливих умов для її формування, проголошуючи гуманізм основою побудови своєї наукової парадигми. Посилення гуманістичних тенденцій у сучасній педагогіці трактується дослідниками як «своєрідна реакція на колишній антигуманізм, відсутність свободи та можливості вільної творчості в галузі педагогіки». У руслі цих тенденцій відбувається нове прочитання вітчизняної педагогіки, одержують свій оригінальний розвиток новітні педагогічні ідеї, в тому числі й європейської педагогіки. До цих тенденцій відносимо виникнення на вітчизняному ґрунті ідей гендерної психології та педагогіки. </a:t>
            </a:r>
            <a:r>
              <a:rPr lang="ru-RU" sz="2000" dirty="0">
                <a:solidFill>
                  <a:srgbClr val="7030A0"/>
                </a:solidFill>
              </a:rPr>
              <a:t/>
            </a:r>
            <a:br>
              <a:rPr lang="ru-RU" sz="2000" dirty="0">
                <a:solidFill>
                  <a:srgbClr val="7030A0"/>
                </a:solidFill>
              </a:rPr>
            </a:br>
            <a:r>
              <a:rPr lang="uk-UA" sz="2000" dirty="0">
                <a:solidFill>
                  <a:srgbClr val="7030A0"/>
                </a:solidFill>
              </a:rPr>
              <a:t>Про особливу актуальність гендерної тематики в науковому співтоваристві свідчать проведені науково-практичні конференції, семінари, «круглі столи», літні школи тощо. Предметом обговорення на більшості подібних зборів стають як сама специфіка виділення (функціонування, конструювання) наукової категорії «</a:t>
            </a:r>
            <a:r>
              <a:rPr lang="uk-UA" sz="2000" dirty="0" err="1">
                <a:solidFill>
                  <a:srgbClr val="7030A0"/>
                </a:solidFill>
              </a:rPr>
              <a:t>гендер</a:t>
            </a:r>
            <a:r>
              <a:rPr lang="uk-UA" sz="2000" dirty="0">
                <a:solidFill>
                  <a:srgbClr val="7030A0"/>
                </a:solidFill>
              </a:rPr>
              <a:t>», так і суспільне значення всіх похідних від неї категорій («гендерне знання», «гендерна освіта», «гендерна педагогіка», «гендерні стереотипи», «гендерна культура» та ін.). З галузі наукових дискусій у сфері гуманітарних наук останнього десятиліття гендерна проблематика, що цілком закономірно, переходить і до сфери освіти. Тим більше що освітні установи, згідно з гендерною теорією, є одним з основних і найбільш діючим інструментом гендерної соціалізації особистості.</a:t>
            </a:r>
            <a:endParaRPr lang="ru-RU" sz="2000" dirty="0">
              <a:solidFill>
                <a:srgbClr val="7030A0"/>
              </a:solidFill>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D93C03AA-DAEE-4E35-9CF7-5528EFC1BF15}"/>
              </a:ext>
            </a:extLst>
          </p:cNvPr>
          <p:cNvSpPr>
            <a:spLocks noGrp="1"/>
          </p:cNvSpPr>
          <p:nvPr>
            <p:ph type="title"/>
          </p:nvPr>
        </p:nvSpPr>
        <p:spPr>
          <a:xfrm>
            <a:off x="838200" y="365125"/>
            <a:ext cx="10515600" cy="684186"/>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r>
              <a:rPr lang="ru-RU" sz="3200" b="1" dirty="0" err="1">
                <a:solidFill>
                  <a:srgbClr val="7030A0"/>
                </a:solidFill>
                <a:latin typeface="Times New Roman" pitchFamily="18" charset="0"/>
                <a:cs typeface="Times New Roman" pitchFamily="18" charset="0"/>
              </a:rPr>
              <a:t>Опис</a:t>
            </a:r>
            <a:r>
              <a:rPr lang="ru-RU" sz="3200" b="1" dirty="0">
                <a:solidFill>
                  <a:srgbClr val="7030A0"/>
                </a:solidFill>
                <a:latin typeface="Times New Roman" pitchFamily="18" charset="0"/>
                <a:cs typeface="Times New Roman" pitchFamily="18" charset="0"/>
              </a:rPr>
              <a:t> </a:t>
            </a:r>
            <a:r>
              <a:rPr lang="ru-RU" sz="3200" b="1" dirty="0" err="1">
                <a:solidFill>
                  <a:srgbClr val="7030A0"/>
                </a:solidFill>
                <a:latin typeface="Times New Roman" pitchFamily="18" charset="0"/>
                <a:cs typeface="Times New Roman" pitchFamily="18" charset="0"/>
              </a:rPr>
              <a:t>навчальної</a:t>
            </a:r>
            <a:r>
              <a:rPr lang="ru-RU" sz="3200" b="1" dirty="0">
                <a:solidFill>
                  <a:srgbClr val="7030A0"/>
                </a:solidFill>
                <a:latin typeface="Times New Roman" pitchFamily="18" charset="0"/>
                <a:cs typeface="Times New Roman" pitchFamily="18" charset="0"/>
              </a:rPr>
              <a:t> </a:t>
            </a:r>
            <a:r>
              <a:rPr lang="ru-RU" sz="3200" b="1" dirty="0" err="1">
                <a:solidFill>
                  <a:srgbClr val="7030A0"/>
                </a:solidFill>
                <a:latin typeface="Times New Roman" pitchFamily="18" charset="0"/>
                <a:cs typeface="Times New Roman" pitchFamily="18" charset="0"/>
              </a:rPr>
              <a:t>дисципліни</a:t>
            </a:r>
            <a:r>
              <a:rPr lang="ru-RU" sz="3200" b="1" dirty="0">
                <a:solidFill>
                  <a:srgbClr val="7030A0"/>
                </a:solidFill>
                <a:latin typeface="Times New Roman" pitchFamily="18" charset="0"/>
                <a:cs typeface="Times New Roman" pitchFamily="18" charset="0"/>
              </a:rPr>
              <a:t> </a:t>
            </a:r>
          </a:p>
        </p:txBody>
      </p:sp>
      <p:sp>
        <p:nvSpPr>
          <p:cNvPr id="5" name="Содержимое 4"/>
          <p:cNvSpPr>
            <a:spLocks noGrp="1"/>
          </p:cNvSpPr>
          <p:nvPr>
            <p:ph sz="half" idx="1"/>
          </p:nvPr>
        </p:nvSpPr>
        <p:spPr>
          <a:xfrm>
            <a:off x="838200" y="1184223"/>
            <a:ext cx="5181600" cy="499274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spcBef>
                <a:spcPts val="0"/>
              </a:spcBef>
              <a:buNone/>
            </a:pPr>
            <a:r>
              <a:rPr lang="uk-UA" sz="2400" b="1" dirty="0">
                <a:solidFill>
                  <a:srgbClr val="7030A0"/>
                </a:solidFill>
                <a:latin typeface="Times New Roman" pitchFamily="18" charset="0"/>
                <a:cs typeface="Times New Roman" pitchFamily="18" charset="0"/>
              </a:rPr>
              <a:t>Предметом</a:t>
            </a:r>
            <a:r>
              <a:rPr lang="uk-UA" sz="1800" dirty="0">
                <a:solidFill>
                  <a:srgbClr val="7030A0"/>
                </a:solidFill>
                <a:latin typeface="Times New Roman" pitchFamily="18" charset="0"/>
                <a:cs typeface="Times New Roman" pitchFamily="18" charset="0"/>
              </a:rPr>
              <a:t> вивчення навчальної </a:t>
            </a:r>
          </a:p>
          <a:p>
            <a:pPr algn="ctr">
              <a:spcBef>
                <a:spcPts val="0"/>
              </a:spcBef>
              <a:buNone/>
            </a:pPr>
            <a:r>
              <a:rPr lang="uk-UA" sz="1800" dirty="0">
                <a:solidFill>
                  <a:srgbClr val="7030A0"/>
                </a:solidFill>
                <a:latin typeface="Times New Roman" pitchFamily="18" charset="0"/>
                <a:cs typeface="Times New Roman" pitchFamily="18" charset="0"/>
              </a:rPr>
              <a:t>дисципліни є </a:t>
            </a:r>
            <a:r>
              <a:rPr lang="uk-UA" sz="1800" dirty="0" err="1">
                <a:solidFill>
                  <a:srgbClr val="7030A0"/>
                </a:solidFill>
                <a:latin typeface="Times New Roman" pitchFamily="18" charset="0"/>
                <a:cs typeface="Times New Roman" pitchFamily="18" charset="0"/>
              </a:rPr>
              <a:t>гендер</a:t>
            </a:r>
            <a:r>
              <a:rPr lang="uk-UA" sz="1800" dirty="0">
                <a:solidFill>
                  <a:srgbClr val="7030A0"/>
                </a:solidFill>
                <a:latin typeface="Times New Roman" pitchFamily="18" charset="0"/>
                <a:cs typeface="Times New Roman" pitchFamily="18" charset="0"/>
              </a:rPr>
              <a:t> як соціокультурний конструкт. Особливості та шляхи реалізації гендерного підходу у викладацькій діяльності, в освітньому процесі ЗДО та сімейному вихованні дошкільників у напрямку подолання існуючих гендерних стереотипів та створення сприятливих умов для розвитку гармонійної особистості.</a:t>
            </a:r>
          </a:p>
          <a:p>
            <a:pPr algn="ctr">
              <a:spcBef>
                <a:spcPts val="0"/>
              </a:spcBef>
              <a:buNone/>
            </a:pPr>
            <a:r>
              <a:rPr lang="uk-UA" sz="2400" b="1" dirty="0">
                <a:solidFill>
                  <a:srgbClr val="7030A0"/>
                </a:solidFill>
                <a:latin typeface="Times New Roman" pitchFamily="18" charset="0"/>
                <a:cs typeface="Times New Roman" pitchFamily="18" charset="0"/>
              </a:rPr>
              <a:t>Метою</a:t>
            </a:r>
            <a:r>
              <a:rPr lang="uk-UA" sz="1800" dirty="0">
                <a:solidFill>
                  <a:srgbClr val="7030A0"/>
                </a:solidFill>
                <a:latin typeface="Times New Roman" pitchFamily="18" charset="0"/>
                <a:cs typeface="Times New Roman" pitchFamily="18" charset="0"/>
              </a:rPr>
              <a:t> вивчення навчальної дисципліни «Гендерна педагогіка» є: ознайомити студентів з основами гендерних знань, сутністю гендерного підходу у педагогіці (викладацькій діяльності, освітньому процесі ЗДО, сімейному вихованні) у напрямку подолання існуючих гендерних стереотипів та створення сприятливих умов для розвитку гармонійної особистості.</a:t>
            </a:r>
            <a:endParaRPr lang="ru-RU" sz="1800" dirty="0">
              <a:solidFill>
                <a:srgbClr val="7030A0"/>
              </a:solidFill>
              <a:latin typeface="Times New Roman" pitchFamily="18" charset="0"/>
              <a:cs typeface="Times New Roman" pitchFamily="18" charset="0"/>
            </a:endParaRPr>
          </a:p>
        </p:txBody>
      </p:sp>
      <p:sp>
        <p:nvSpPr>
          <p:cNvPr id="6" name="Содержимое 5"/>
          <p:cNvSpPr>
            <a:spLocks noGrp="1"/>
          </p:cNvSpPr>
          <p:nvPr>
            <p:ph sz="half" idx="2"/>
          </p:nvPr>
        </p:nvSpPr>
        <p:spPr>
          <a:xfrm>
            <a:off x="6172200" y="1199213"/>
            <a:ext cx="5181600" cy="497775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buNone/>
            </a:pPr>
            <a:r>
              <a:rPr lang="uk-UA" sz="2400" b="1" dirty="0">
                <a:solidFill>
                  <a:srgbClr val="7030A0"/>
                </a:solidFill>
                <a:latin typeface="Times New Roman" pitchFamily="18" charset="0"/>
                <a:cs typeface="Times New Roman" pitchFamily="18" charset="0"/>
              </a:rPr>
              <a:t>Основними завданнями </a:t>
            </a:r>
            <a:r>
              <a:rPr lang="uk-UA" sz="1800" dirty="0">
                <a:solidFill>
                  <a:srgbClr val="7030A0"/>
                </a:solidFill>
                <a:latin typeface="Times New Roman" pitchFamily="18" charset="0"/>
                <a:cs typeface="Times New Roman" pitchFamily="18" charset="0"/>
              </a:rPr>
              <a:t>вивчення дисципліни «Гендерна педагогіка» є: сприяння усвідомленому засвоєнню студентами основних понять гендерної теорії, ролі </a:t>
            </a:r>
            <a:r>
              <a:rPr lang="uk-UA" sz="1800" dirty="0" err="1">
                <a:solidFill>
                  <a:srgbClr val="7030A0"/>
                </a:solidFill>
                <a:latin typeface="Times New Roman" pitchFamily="18" charset="0"/>
                <a:cs typeface="Times New Roman" pitchFamily="18" charset="0"/>
              </a:rPr>
              <a:t>гендеру</a:t>
            </a:r>
            <a:r>
              <a:rPr lang="uk-UA" sz="1800" dirty="0">
                <a:solidFill>
                  <a:srgbClr val="7030A0"/>
                </a:solidFill>
                <a:latin typeface="Times New Roman" pitchFamily="18" charset="0"/>
                <a:cs typeface="Times New Roman" pitchFamily="18" charset="0"/>
              </a:rPr>
              <a:t> в особистісному розвитку; ознайомлення з базовими поняттями і завданнями гендерної педагогіки і у цьому контексті усвідомлення ролі провідних інститутів гендерної соціалізації; опанування знаннями щодо гендерного виховання у закладах освіти та сім’ї, створення умов для подолання гендерних стереотипів і розвитку індивідуальності кожної дитини; формування нових способів мислення, умінь щодо використання гендерних знань у професійній діяльності, у створенні майбутніх планів та сценаріїв власного сімейного житті. </a:t>
            </a:r>
            <a:endParaRPr lang="ru-RU" sz="1800" dirty="0">
              <a:solidFill>
                <a:srgbClr val="7030A0"/>
              </a:solidFill>
              <a:latin typeface="Times New Roman" pitchFamily="18" charset="0"/>
              <a:cs typeface="Times New Roman" pitchFamily="18" charset="0"/>
            </a:endParaRPr>
          </a:p>
          <a:p>
            <a:pPr>
              <a:buNone/>
            </a:pPr>
            <a:endParaRPr lang="ru-RU" dirty="0"/>
          </a:p>
        </p:txBody>
      </p:sp>
    </p:spTree>
    <p:extLst>
      <p:ext uri="{BB962C8B-B14F-4D97-AF65-F5344CB8AC3E}">
        <p14:creationId xmlns:p14="http://schemas.microsoft.com/office/powerpoint/2010/main" xmlns="" val="365668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493425" y="374754"/>
            <a:ext cx="5412699" cy="6100997"/>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spcBef>
                <a:spcPts val="0"/>
              </a:spcBef>
              <a:buNone/>
            </a:pPr>
            <a:endParaRPr lang="uk-UA" sz="1600" b="1" dirty="0">
              <a:solidFill>
                <a:srgbClr val="7030A0"/>
              </a:solidFill>
              <a:latin typeface="Times New Roman" pitchFamily="18" charset="0"/>
              <a:cs typeface="Times New Roman" pitchFamily="18" charset="0"/>
            </a:endParaRPr>
          </a:p>
          <a:p>
            <a:pPr algn="ctr">
              <a:spcBef>
                <a:spcPts val="0"/>
              </a:spcBef>
              <a:buNone/>
            </a:pPr>
            <a:r>
              <a:rPr lang="uk-UA" sz="1600" b="1" dirty="0">
                <a:solidFill>
                  <a:srgbClr val="7030A0"/>
                </a:solidFill>
                <a:latin typeface="Times New Roman" pitchFamily="18" charset="0"/>
                <a:cs typeface="Times New Roman" pitchFamily="18" charset="0"/>
              </a:rPr>
              <a:t>ЗАГАЛЬНІ КОМПЕТЕНТНОСТІ:</a:t>
            </a:r>
            <a:endParaRPr lang="ru-RU" sz="1600" dirty="0">
              <a:solidFill>
                <a:srgbClr val="7030A0"/>
              </a:solidFill>
              <a:latin typeface="Times New Roman" pitchFamily="18" charset="0"/>
              <a:cs typeface="Times New Roman" pitchFamily="18" charset="0"/>
            </a:endParaRP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обізнаність у сутності політики України щодо реалізації принципу гендерної рівності у всіх сферах життя, становища чоловіків та жінок у суспільстві, розвитку гендерної освіти; </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розуміння та сприйняття етичних норм поведінки у суспільстві, вміння адекватно оцінювати соціальні стосунки чоловіків і жінок;</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уміння задовольняти життєві та професійні бажання в житті соціуму, педагогічної спільноти та дитячому світі.</a:t>
            </a:r>
            <a:endParaRPr lang="ru-RU" sz="1600" dirty="0">
              <a:solidFill>
                <a:srgbClr val="7030A0"/>
              </a:solidFill>
              <a:latin typeface="Times New Roman" pitchFamily="18" charset="0"/>
              <a:cs typeface="Times New Roman" pitchFamily="18" charset="0"/>
            </a:endParaRPr>
          </a:p>
          <a:p>
            <a:pPr algn="ctr">
              <a:spcBef>
                <a:spcPts val="0"/>
              </a:spcBef>
              <a:buNone/>
            </a:pPr>
            <a:endParaRPr lang="uk-UA" sz="1600" b="1" dirty="0">
              <a:solidFill>
                <a:srgbClr val="7030A0"/>
              </a:solidFill>
              <a:latin typeface="Times New Roman" pitchFamily="18" charset="0"/>
              <a:cs typeface="Times New Roman" pitchFamily="18" charset="0"/>
            </a:endParaRPr>
          </a:p>
          <a:p>
            <a:pPr algn="ctr">
              <a:spcBef>
                <a:spcPts val="0"/>
              </a:spcBef>
              <a:buNone/>
            </a:pPr>
            <a:r>
              <a:rPr lang="uk-UA" sz="1600" b="1" dirty="0">
                <a:solidFill>
                  <a:srgbClr val="7030A0"/>
                </a:solidFill>
                <a:latin typeface="Times New Roman" pitchFamily="18" charset="0"/>
                <a:cs typeface="Times New Roman" pitchFamily="18" charset="0"/>
              </a:rPr>
              <a:t>ФАХОВІ КОМПЕТЕНТНОСТІ:</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інформованість щодо змісту основних понять гендерної теорії та гендерної педагогіки; механізмів, закономірностей та особливостей гендерного розвитку особистості;</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розуміння сутності гендерного підходу в освітньому процесі, сімейному вихованні; шляхів та засобів його реалізації;</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здатність диференційовано та критично сприймати суспільні стереотипи по відношенню до статі, здатність до самопізнання особистісних гендерних якостей;</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обізнаність у динаміці процесу гендерного розвитку дитини на етапі дошкільного дитинства, знання відмінностей у психологічному статусі хлопчиків і дівчаток;</a:t>
            </a:r>
          </a:p>
          <a:p>
            <a:pPr>
              <a:spcBef>
                <a:spcPts val="0"/>
              </a:spcBef>
              <a:buFont typeface="Wingdings" pitchFamily="2" charset="2"/>
              <a:buChar char="v"/>
            </a:pPr>
            <a:endParaRPr lang="uk-UA" sz="1600" dirty="0">
              <a:solidFill>
                <a:srgbClr val="7030A0"/>
              </a:solidFill>
              <a:latin typeface="Times New Roman" pitchFamily="18" charset="0"/>
              <a:cs typeface="Times New Roman" pitchFamily="18" charset="0"/>
            </a:endParaRPr>
          </a:p>
        </p:txBody>
      </p:sp>
      <p:sp>
        <p:nvSpPr>
          <p:cNvPr id="7" name="Содержимое 6"/>
          <p:cNvSpPr>
            <a:spLocks noGrp="1"/>
          </p:cNvSpPr>
          <p:nvPr>
            <p:ph sz="half" idx="2"/>
          </p:nvPr>
        </p:nvSpPr>
        <p:spPr>
          <a:xfrm>
            <a:off x="6430780" y="389744"/>
            <a:ext cx="5036695" cy="6086007"/>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spcBef>
                <a:spcPts val="0"/>
              </a:spcBef>
              <a:buFont typeface="Wingdings" pitchFamily="2" charset="2"/>
              <a:buChar char="v"/>
            </a:pPr>
            <a:endParaRPr lang="uk-UA" sz="1600" dirty="0">
              <a:solidFill>
                <a:srgbClr val="7030A0"/>
              </a:solidFill>
              <a:latin typeface="Times New Roman" pitchFamily="18" charset="0"/>
              <a:cs typeface="Times New Roman" pitchFamily="18" charset="0"/>
            </a:endParaRP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вміння розрізняти </a:t>
            </a:r>
            <a:r>
              <a:rPr lang="uk-UA" sz="1600" dirty="0" err="1">
                <a:solidFill>
                  <a:srgbClr val="7030A0"/>
                </a:solidFill>
                <a:latin typeface="Times New Roman" pitchFamily="18" charset="0"/>
                <a:cs typeface="Times New Roman" pitchFamily="18" charset="0"/>
              </a:rPr>
              <a:t>статеворольовий</a:t>
            </a:r>
            <a:r>
              <a:rPr lang="uk-UA" sz="1600" dirty="0">
                <a:solidFill>
                  <a:srgbClr val="7030A0"/>
                </a:solidFill>
                <a:latin typeface="Times New Roman" pitchFamily="18" charset="0"/>
                <a:cs typeface="Times New Roman" pitchFamily="18" charset="0"/>
              </a:rPr>
              <a:t> та гендерний підходи у роботі з дошкільниками, формулювати власне професійне ставлення до використання гендерного підходу в освітньому процесі, готовність до його застосування в організації основних видів діяльності дошкільників, створювати відповідні організаційно-педагогічні умови в ЗДО; </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здатність застосовувати діагностичні методи дослідження процесу гендерної соціалізації дітей дошкільного віку та їх гендерного розвитку;</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використання гендерних знань та умінь у просвітницькій роботі з батьками, викладацькій діяльності та у майбутньому сімейному житті.</a:t>
            </a:r>
          </a:p>
          <a:p>
            <a:pPr>
              <a:spcBef>
                <a:spcPts val="0"/>
              </a:spcBef>
              <a:buFont typeface="Wingdings" pitchFamily="2" charset="2"/>
              <a:buChar char="v"/>
            </a:pPr>
            <a:endParaRPr lang="uk-UA" sz="1600" b="1" dirty="0">
              <a:solidFill>
                <a:srgbClr val="7030A0"/>
              </a:solidFill>
              <a:latin typeface="Times New Roman" pitchFamily="18" charset="0"/>
              <a:cs typeface="Times New Roman" pitchFamily="18" charset="0"/>
            </a:endParaRPr>
          </a:p>
          <a:p>
            <a:pPr algn="ctr">
              <a:spcBef>
                <a:spcPts val="0"/>
              </a:spcBef>
              <a:buNone/>
            </a:pPr>
            <a:r>
              <a:rPr lang="uk-UA" sz="1600" b="1" dirty="0">
                <a:solidFill>
                  <a:srgbClr val="7030A0"/>
                </a:solidFill>
                <a:latin typeface="Times New Roman" pitchFamily="18" charset="0"/>
                <a:cs typeface="Times New Roman" pitchFamily="18" charset="0"/>
              </a:rPr>
              <a:t>РЕЗУЛЬТАТИ НАВЧАННЯ:</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обізнаність у гендерній теорії, розуміння сутності гендерного підходу у вихованні дитини; </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готовність до просування </a:t>
            </a:r>
            <a:r>
              <a:rPr lang="uk-UA" sz="1600" dirty="0" err="1">
                <a:solidFill>
                  <a:srgbClr val="7030A0"/>
                </a:solidFill>
                <a:latin typeface="Times New Roman" pitchFamily="18" charset="0"/>
                <a:cs typeface="Times New Roman" pitchFamily="18" charset="0"/>
              </a:rPr>
              <a:t>гендеру</a:t>
            </a:r>
            <a:r>
              <a:rPr lang="uk-UA" sz="1600" dirty="0">
                <a:solidFill>
                  <a:srgbClr val="7030A0"/>
                </a:solidFill>
                <a:latin typeface="Times New Roman" pitchFamily="18" charset="0"/>
                <a:cs typeface="Times New Roman" pitchFamily="18" charset="0"/>
              </a:rPr>
              <a:t> в освітню практику;</a:t>
            </a:r>
          </a:p>
          <a:p>
            <a:pPr>
              <a:spcBef>
                <a:spcPts val="0"/>
              </a:spcBef>
              <a:buFont typeface="Wingdings" pitchFamily="2" charset="2"/>
              <a:buChar char="v"/>
            </a:pPr>
            <a:r>
              <a:rPr lang="uk-UA" sz="1600" dirty="0">
                <a:solidFill>
                  <a:srgbClr val="7030A0"/>
                </a:solidFill>
                <a:latin typeface="Times New Roman" pitchFamily="18" charset="0"/>
                <a:cs typeface="Times New Roman" pitchFamily="18" charset="0"/>
              </a:rPr>
              <a:t>здатність реалізовувати технології гендерного виховання та освіти у дошкільному закладі та викладацькій діяльності.</a:t>
            </a:r>
            <a:endParaRPr lang="ru-RU" sz="1600" dirty="0">
              <a:solidFill>
                <a:srgbClr val="7030A0"/>
              </a:solidFill>
              <a:latin typeface="Times New Roman" pitchFamily="18" charset="0"/>
              <a:cs typeface="Times New Roman" pitchFamily="18" charset="0"/>
            </a:endParaRPr>
          </a:p>
          <a:p>
            <a:pPr>
              <a:spcBef>
                <a:spcPts val="0"/>
              </a:spcBef>
              <a:buFont typeface="Wingdings" pitchFamily="2" charset="2"/>
              <a:buChar char="v"/>
            </a:pPr>
            <a:endParaRPr lang="ru-RU" sz="1600" b="1" dirty="0">
              <a:solidFill>
                <a:srgbClr val="7030A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D93C03AA-DAEE-4E35-9CF7-5528EFC1BF15}"/>
              </a:ext>
            </a:extLst>
          </p:cNvPr>
          <p:cNvSpPr>
            <a:spLocks noGrp="1"/>
          </p:cNvSpPr>
          <p:nvPr>
            <p:ph type="title"/>
          </p:nvPr>
        </p:nvSpPr>
        <p:spPr>
          <a:xfrm>
            <a:off x="838200" y="365125"/>
            <a:ext cx="10515600" cy="624422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uk-UA" sz="3200" b="1" dirty="0">
                <a:latin typeface="Times New Roman" panose="02020603050405020304" pitchFamily="18" charset="0"/>
                <a:cs typeface="Times New Roman" panose="02020603050405020304" pitchFamily="18" charset="0"/>
              </a:rPr>
              <a:t>	</a:t>
            </a:r>
            <a:br>
              <a:rPr lang="uk-UA" sz="3200" b="1" dirty="0">
                <a:latin typeface="Times New Roman" panose="02020603050405020304" pitchFamily="18" charset="0"/>
                <a:cs typeface="Times New Roman" panose="02020603050405020304" pitchFamily="18" charset="0"/>
              </a:rPr>
            </a:br>
            <a:r>
              <a:rPr lang="uk-UA" sz="3200" b="1" dirty="0">
                <a:latin typeface="Times New Roman" panose="02020603050405020304" pitchFamily="18" charset="0"/>
                <a:cs typeface="Times New Roman" panose="02020603050405020304" pitchFamily="18" charset="0"/>
              </a:rPr>
              <a:t/>
            </a:r>
            <a:br>
              <a:rPr lang="uk-UA" sz="3200" b="1" dirty="0">
                <a:latin typeface="Times New Roman" panose="02020603050405020304" pitchFamily="18" charset="0"/>
                <a:cs typeface="Times New Roman" panose="02020603050405020304" pitchFamily="18" charset="0"/>
              </a:rPr>
            </a:br>
            <a:r>
              <a:rPr lang="uk-UA" sz="2700" b="1" dirty="0">
                <a:solidFill>
                  <a:srgbClr val="7030A0"/>
                </a:solidFill>
                <a:latin typeface="Times New Roman" pitchFamily="18" charset="0"/>
                <a:cs typeface="Times New Roman" pitchFamily="18" charset="0"/>
              </a:rPr>
              <a:t>ІНФОРМАЦІЙНИЙ ОБСЯГ НАВЧАЛЬНОЇ ДИСЦИПЛІНИ:</a:t>
            </a:r>
            <a:br>
              <a:rPr lang="uk-UA" sz="2700" b="1"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
            </a:r>
            <a:br>
              <a:rPr lang="uk-UA" sz="2700" b="1"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1.</a:t>
            </a:r>
            <a:r>
              <a:rPr lang="uk-UA" sz="2400" dirty="0">
                <a:solidFill>
                  <a:srgbClr val="7030A0"/>
                </a:solidFill>
                <a:latin typeface="Times New Roman" pitchFamily="18" charset="0"/>
                <a:cs typeface="Times New Roman" pitchFamily="18" charset="0"/>
              </a:rPr>
              <a:t> Гендерний підхід в системі освіти. Загальні основи гендерної педагогіки.</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2. </a:t>
            </a:r>
            <a:r>
              <a:rPr lang="uk-UA" sz="2400" dirty="0">
                <a:solidFill>
                  <a:srgbClr val="7030A0"/>
                </a:solidFill>
                <a:latin typeface="Times New Roman" pitchFamily="18" charset="0"/>
                <a:cs typeface="Times New Roman" pitchFamily="18" charset="0"/>
              </a:rPr>
              <a:t>Історичний нарис становлення гендерного підходу у педагогіці (зарубіжний і вітчизняний контексти).</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3. </a:t>
            </a:r>
            <a:r>
              <a:rPr lang="uk-UA" sz="2400" dirty="0">
                <a:solidFill>
                  <a:srgbClr val="7030A0"/>
                </a:solidFill>
                <a:latin typeface="Times New Roman" pitchFamily="18" charset="0"/>
                <a:cs typeface="Times New Roman" pitchFamily="18" charset="0"/>
              </a:rPr>
              <a:t>Актуальні проблеми гендерної педагогіки на сучасному етапі розвитку суспільства.</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4.</a:t>
            </a:r>
            <a:r>
              <a:rPr lang="uk-UA" sz="2400" dirty="0">
                <a:solidFill>
                  <a:srgbClr val="7030A0"/>
                </a:solidFill>
                <a:latin typeface="Times New Roman" pitchFamily="18" charset="0"/>
                <a:cs typeface="Times New Roman" pitchFamily="18" charset="0"/>
              </a:rPr>
              <a:t> Гендерні аспекти соціалізації.</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5.</a:t>
            </a:r>
            <a:r>
              <a:rPr lang="uk-UA" sz="2400" dirty="0">
                <a:solidFill>
                  <a:srgbClr val="7030A0"/>
                </a:solidFill>
                <a:latin typeface="Times New Roman" pitchFamily="18" charset="0"/>
                <a:cs typeface="Times New Roman" pitchFamily="18" charset="0"/>
              </a:rPr>
              <a:t> Характеристика процесу гендерної соціалізації дітей дошкільного віку.</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6.</a:t>
            </a:r>
            <a:r>
              <a:rPr lang="uk-UA" sz="2400" dirty="0">
                <a:solidFill>
                  <a:srgbClr val="7030A0"/>
                </a:solidFill>
                <a:latin typeface="Times New Roman" pitchFamily="18" charset="0"/>
                <a:cs typeface="Times New Roman" pitchFamily="18" charset="0"/>
              </a:rPr>
              <a:t> Гендерне виховання дошкільників в умовах закладу дошкільної освіти.</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7. </a:t>
            </a:r>
            <a:r>
              <a:rPr lang="uk-UA" sz="2400" dirty="0">
                <a:solidFill>
                  <a:srgbClr val="7030A0"/>
                </a:solidFill>
                <a:latin typeface="Times New Roman" pitchFamily="18" charset="0"/>
                <a:cs typeface="Times New Roman" pitchFamily="18" charset="0"/>
              </a:rPr>
              <a:t>Характеристика сучасних програм гендерного виховання дошкільників.</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8.</a:t>
            </a:r>
            <a:r>
              <a:rPr lang="uk-UA" sz="2400" dirty="0">
                <a:solidFill>
                  <a:srgbClr val="7030A0"/>
                </a:solidFill>
                <a:latin typeface="Times New Roman" pitchFamily="18" charset="0"/>
                <a:cs typeface="Times New Roman" pitchFamily="18" charset="0"/>
              </a:rPr>
              <a:t> Виховання хлопчиків та дівчаток у сім’ї.</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9. </a:t>
            </a:r>
            <a:r>
              <a:rPr lang="uk-UA" sz="2400" dirty="0">
                <a:solidFill>
                  <a:srgbClr val="7030A0"/>
                </a:solidFill>
                <a:latin typeface="Times New Roman" pitchFamily="18" charset="0"/>
                <a:cs typeface="Times New Roman" pitchFamily="18" charset="0"/>
              </a:rPr>
              <a:t>Співробітництво закладу дошкільної освіти та родини у напрямку розв’язання завдань гендерної педагогіки. Завдання, зміст, моделі, форми та методи просвітницької роботи.</a:t>
            </a: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10. </a:t>
            </a:r>
            <a:r>
              <a:rPr lang="uk-UA" sz="2400" dirty="0">
                <a:solidFill>
                  <a:srgbClr val="7030A0"/>
                </a:solidFill>
                <a:latin typeface="Times New Roman" pitchFamily="18" charset="0"/>
                <a:cs typeface="Times New Roman" pitchFamily="18" charset="0"/>
              </a:rPr>
              <a:t>Гендерний підхід до дошкільної освіти у підготовці </a:t>
            </a:r>
            <a:r>
              <a:rPr lang="uk-UA" sz="2400">
                <a:solidFill>
                  <a:srgbClr val="7030A0"/>
                </a:solidFill>
                <a:latin typeface="Times New Roman" pitchFamily="18" charset="0"/>
                <a:cs typeface="Times New Roman" pitchFamily="18" charset="0"/>
              </a:rPr>
              <a:t>майбутніх фахівців. </a:t>
            </a:r>
            <a:r>
              <a:rPr lang="uk-UA" sz="2400" dirty="0">
                <a:solidFill>
                  <a:srgbClr val="7030A0"/>
                </a:solidFill>
                <a:latin typeface="Times New Roman" pitchFamily="18" charset="0"/>
                <a:cs typeface="Times New Roman" pitchFamily="18" charset="0"/>
              </a:rPr>
              <a:t/>
            </a:r>
            <a:br>
              <a:rPr lang="uk-UA" sz="2400" dirty="0">
                <a:solidFill>
                  <a:srgbClr val="7030A0"/>
                </a:solidFill>
                <a:latin typeface="Times New Roman" pitchFamily="18" charset="0"/>
                <a:cs typeface="Times New Roman" pitchFamily="18" charset="0"/>
              </a:rPr>
            </a:br>
            <a:r>
              <a:rPr lang="uk-UA" sz="2400" b="1" dirty="0">
                <a:solidFill>
                  <a:srgbClr val="7030A0"/>
                </a:solidFill>
                <a:latin typeface="Times New Roman" pitchFamily="18" charset="0"/>
                <a:cs typeface="Times New Roman" pitchFamily="18" charset="0"/>
              </a:rPr>
              <a:t>Тема 11. </a:t>
            </a:r>
            <a:r>
              <a:rPr lang="uk-UA" sz="2400" dirty="0">
                <a:solidFill>
                  <a:srgbClr val="7030A0"/>
                </a:solidFill>
                <a:latin typeface="Times New Roman" pitchFamily="18" charset="0"/>
                <a:cs typeface="Times New Roman" pitchFamily="18" charset="0"/>
              </a:rPr>
              <a:t>Формування гендерного компоненту професійної компетентності майбутніх фахівців.</a:t>
            </a: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34876095"/>
      </p:ext>
    </p:extLst>
  </p:cSld>
  <p:clrMapOvr>
    <a:masterClrMapping/>
  </p:clrMapOvr>
  <p:transition>
    <p:fad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281</TotalTime>
  <Words>457</Words>
  <Application>Microsoft Office PowerPoint</Application>
  <PresentationFormat>Произвольный</PresentationFormat>
  <Paragraphs>31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 ГЕНДЕРНА ПЕДАГОГІКА  </vt:lpstr>
      <vt:lpstr>Кахіані Юлія Володимирівна, кандидат педагогічних наук, доцент  e-mail: kakhiani.yulia@ukr.net </vt:lpstr>
      <vt:lpstr>АНОТАЦІЯ ДО НАВЧАЛЬНОЇ ДИСЦИПЛІНИ  «ГЕНДЕРНА ПЕДАГОГІКА»  Вітчизняна педагогіка сьогодні знаходиться на складному етапі свого розвитку, що характеризується різноманіттям інноваційних підходів і педагогічних концепцій (принципів, уявлень, ідей і методів), покликаних сприяти цілісному та гармонійному розвитку особистості, створенню сприятливих умов для її формування, проголошуючи гуманізм основою побудови своєї наукової парадигми. Посилення гуманістичних тенденцій у сучасній педагогіці трактується дослідниками як «своєрідна реакція на колишній антигуманізм, відсутність свободи та можливості вільної творчості в галузі педагогіки». У руслі цих тенденцій відбувається нове прочитання вітчизняної педагогіки, одержують свій оригінальний розвиток новітні педагогічні ідеї, в тому числі й європейської педагогіки. До цих тенденцій відносимо виникнення на вітчизняному ґрунті ідей гендерної психології та педагогіки.  Про особливу актуальність гендерної тематики в науковому співтоваристві свідчать проведені науково-практичні конференції, семінари, «круглі столи», літні школи тощо. Предметом обговорення на більшості подібних зборів стають як сама специфіка виділення (функціонування, конструювання) наукової категорії «гендер», так і суспільне значення всіх похідних від неї категорій («гендерне знання», «гендерна освіта», «гендерна педагогіка», «гендерні стереотипи», «гендерна культура» та ін.). З галузі наукових дискусій у сфері гуманітарних наук останнього десятиліття гендерна проблематика, що цілком закономірно, переходить і до сфери освіти. Тим більше що освітні установи, згідно з гендерною теорією, є одним з основних і найбільш діючим інструментом гендерної соціалізації особистості.</vt:lpstr>
      <vt:lpstr>Опис навчальної дисципліни </vt:lpstr>
      <vt:lpstr>Слайд 5</vt:lpstr>
      <vt:lpstr>   ІНФОРМАЦІЙНИЙ ОБСЯГ НАВЧАЛЬНОЇ ДИСЦИПЛІНИ:  Тема 1. Гендерний підхід в системі освіти. Загальні основи гендерної педагогіки. Тема 2. Історичний нарис становлення гендерного підходу у педагогіці (зарубіжний і вітчизняний контексти). Тема 3. Актуальні проблеми гендерної педагогіки на сучасному етапі розвитку суспільства. Тема 4. Гендерні аспекти соціалізації. Тема 5. Характеристика процесу гендерної соціалізації дітей дошкільного віку. Тема 6. Гендерне виховання дошкільників в умовах закладу дошкільної освіти. Тема 7. Характеристика сучасних програм гендерного виховання дошкільників. Тема 8. Виховання хлопчиків та дівчаток у сім’ї. Тема 9. Співробітництво закладу дошкільної освіти та родини у напрямку розв’язання завдань гендерної педагогіки. Завдання, зміст, моделі, форми та методи просвітницької роботи. Тема 10. Гендерний підхід до дошкільної освіти у підготовці майбутніх фахівців.  Тема 11. Формування гендерного компоненту професійної компетентності майбутніх фахівців.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Педагогічна філософія батьківства  педагогічний факультет кафедра дошкільної освіти та соціальної роботи  спеціальність 012 Дошкільна освіта  освітня програма рівень вищої освіти магістр</dc:title>
  <dc:creator>Пользователь</dc:creator>
  <cp:lastModifiedBy>Татьяна</cp:lastModifiedBy>
  <cp:revision>32</cp:revision>
  <dcterms:created xsi:type="dcterms:W3CDTF">2021-01-13T09:18:18Z</dcterms:created>
  <dcterms:modified xsi:type="dcterms:W3CDTF">2023-04-28T08:03:31Z</dcterms:modified>
</cp:coreProperties>
</file>