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dpu.edu.ua/index.php/kafedra-doshkilnoi-osvity/sklad-kafedri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57167"/>
            <a:ext cx="8458200" cy="1500197"/>
          </a:xfrm>
        </p:spPr>
        <p:txBody>
          <a:bodyPr/>
          <a:lstStyle/>
          <a:p>
            <a:pPr algn="ctr"/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Організація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приватного закладу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дошкільної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освіти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в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Україні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071678"/>
            <a:ext cx="8458200" cy="3857652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Педагогічний факультет</a:t>
            </a:r>
          </a:p>
          <a:p>
            <a:pPr algn="ctr"/>
            <a:r>
              <a:rPr lang="uk-UA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дошкільної освіти</a:t>
            </a:r>
          </a:p>
          <a:p>
            <a:pPr algn="ctr"/>
            <a:r>
              <a:rPr lang="uk-UA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 012 Дошкільна освіта</a:t>
            </a:r>
          </a:p>
          <a:p>
            <a:pPr algn="ctr"/>
            <a:r>
              <a:rPr lang="uk-UA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Освітня </a:t>
            </a:r>
            <a:r>
              <a:rPr lang="uk-UA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програма </a:t>
            </a:r>
            <a:r>
              <a:rPr lang="uk-UA" sz="36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“Дошкільна</a:t>
            </a:r>
            <a:r>
              <a:rPr lang="uk-UA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освіта”</a:t>
            </a:r>
            <a:endParaRPr lang="uk-UA" sz="3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Магістерський </a:t>
            </a:r>
            <a:r>
              <a:rPr lang="uk-UA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рівень вищої освіти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57166"/>
            <a:ext cx="8458200" cy="6143668"/>
          </a:xfrm>
        </p:spPr>
        <p:txBody>
          <a:bodyPr/>
          <a:lstStyle/>
          <a:p>
            <a:endParaRPr lang="uk-UA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Викладач: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Бондаренко Наталія Борисівна, кандидат педагогічних наук, доцент кафедри дошкільної освіти</a:t>
            </a:r>
          </a:p>
          <a:p>
            <a:pPr algn="ctr"/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altLang="ru-RU" b="1" dirty="0" smtClean="0">
                <a:latin typeface="Times New Roman" pitchFamily="18" charset="0"/>
                <a:cs typeface="Times New Roman" pitchFamily="18" charset="0"/>
              </a:rPr>
              <a:t>Про файл </a:t>
            </a:r>
            <a:r>
              <a:rPr lang="uk-UA" altLang="ru-RU" b="1" dirty="0" smtClean="0">
                <a:latin typeface="Times New Roman" pitchFamily="18" charset="0"/>
                <a:cs typeface="Times New Roman" pitchFamily="18" charset="0"/>
              </a:rPr>
              <a:t>викладача: </a:t>
            </a:r>
            <a:r>
              <a:rPr lang="en-US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https://ddpu.edu.ua/index.php/kafedra-doshkilnoi-osvity/sklad-kafedri</a:t>
            </a:r>
            <a:endParaRPr lang="uk-UA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ru-RU" b="1" dirty="0" smtClean="0">
                <a:latin typeface="Times New Roman" pitchFamily="18" charset="0"/>
                <a:cs typeface="Times New Roman" pitchFamily="18" charset="0"/>
              </a:rPr>
              <a:t>E-mail </a:t>
            </a:r>
            <a:r>
              <a:rPr lang="uk-UA" altLang="ru-RU" b="1" dirty="0" smtClean="0">
                <a:latin typeface="Times New Roman" pitchFamily="18" charset="0"/>
                <a:cs typeface="Times New Roman" pitchFamily="18" charset="0"/>
              </a:rPr>
              <a:t> викладача: </a:t>
            </a:r>
            <a:r>
              <a:rPr lang="en-US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nbbondarenko@ukr.net </a:t>
            </a:r>
            <a:endParaRPr lang="uk-UA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altLang="ru-RU" b="1" dirty="0" smtClean="0">
                <a:latin typeface="Times New Roman" pitchFamily="18" charset="0"/>
                <a:cs typeface="Times New Roman" pitchFamily="18" charset="0"/>
              </a:rPr>
              <a:t>Розклад консультацій: понеділок, четвер 1</a:t>
            </a:r>
            <a:r>
              <a:rPr lang="en-US" alt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altLang="ru-RU" b="1" dirty="0" smtClean="0">
                <a:latin typeface="Times New Roman" pitchFamily="18" charset="0"/>
                <a:cs typeface="Times New Roman" pitchFamily="18" charset="0"/>
              </a:rPr>
              <a:t>.00-1</a:t>
            </a:r>
            <a:r>
              <a:rPr lang="en-US" alt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altLang="ru-RU" b="1" dirty="0" smtClean="0">
                <a:latin typeface="Times New Roman" pitchFamily="18" charset="0"/>
                <a:cs typeface="Times New Roman" pitchFamily="18" charset="0"/>
              </a:rPr>
              <a:t>.00</a:t>
            </a:r>
          </a:p>
          <a:p>
            <a:endParaRPr lang="uk-UA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 i="1" dirty="0" smtClean="0">
                <a:latin typeface="Times New Roman" pitchFamily="18" charset="0"/>
                <a:cs typeface="Times New Roman" pitchFamily="18" charset="0"/>
              </a:rPr>
              <a:t>Анотація до дисципліни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6270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Навчальна дисципліна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«Організація приватного закладу дошкільної освіти в Україні»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розкриває особливості організації приватних закладів дошкільної освіти; надає кожному магістранту комплекс сучасних знань, вмінь, навичок стосовно: відкриття різних видів приватних ЗДО, підготовки необхідного пакету документів для ліцензування закладу; дотримання санітарно-гігієнічних вимог, системи безпеки життєдіяльності; врахування норм та вартості існування приватного закладу; використання сучасних інноваційних технологій в організації освітнього процесу;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організації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індивідуального підходу до харчування дітей; підвищення ефективності професійної комунікації педагогів та контактів в роботі з батьками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вихованців.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642942"/>
          </a:xfrm>
        </p:spPr>
        <p:txBody>
          <a:bodyPr>
            <a:normAutofit/>
          </a:bodyPr>
          <a:lstStyle/>
          <a:p>
            <a:pPr algn="ctr"/>
            <a:r>
              <a:rPr lang="uk-UA" altLang="ru-RU" sz="2400" b="1" i="1" dirty="0" smtClean="0">
                <a:latin typeface="Times New Roman" pitchFamily="18" charset="0"/>
                <a:cs typeface="Times New Roman" pitchFamily="18" charset="0"/>
              </a:rPr>
              <a:t>Мета, завдання й очікувані результати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85794"/>
            <a:ext cx="8686800" cy="5572164"/>
          </a:xfrm>
        </p:spPr>
        <p:txBody>
          <a:bodyPr>
            <a:normAutofit fontScale="70000" lnSpcReduction="20000"/>
          </a:bodyPr>
          <a:lstStyle/>
          <a:p>
            <a:pPr marL="0" indent="538163" algn="just">
              <a:spcBef>
                <a:spcPts val="0"/>
              </a:spcBef>
              <a:buNone/>
            </a:pPr>
            <a:r>
              <a:rPr lang="uk-UA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Мета: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полягає у формуванні: здатності забезпечувати сприятливий психологічний мікроклімат ЗДО, здійснювати фінансову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та господарську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діяльність; забезпечувати дотримання санітарно-гігієнічних вимог та норм безпеки життєдіяльності ЗДО; здатність організовувати освітній процес з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використанням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сучасних засобів, методів, технологій,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прийомів;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здійснювати методичний супровід освітньої діяльності ЗДО; здійснювати аналіз якості кадрового забезпечення, підбір, розстановку працівників; сприяти підвищенню якості кадрового складу.</a:t>
            </a:r>
          </a:p>
          <a:p>
            <a:pPr indent="195263">
              <a:spcBef>
                <a:spcPts val="0"/>
              </a:spcBef>
              <a:buNone/>
            </a:pPr>
            <a:r>
              <a:rPr lang="uk-UA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Завдання: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538163" algn="just">
              <a:spcBef>
                <a:spcPts val="0"/>
              </a:spcBef>
              <a:buNone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- формування у здобувачів вищої освіти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професійних </a:t>
            </a:r>
            <a:r>
              <a:rPr lang="uk-UA" sz="2300" dirty="0" err="1" smtClean="0">
                <a:latin typeface="Times New Roman" pitchFamily="18" charset="0"/>
                <a:cs typeface="Times New Roman" pitchFamily="18" charset="0"/>
              </a:rPr>
              <a:t>компетенційї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, які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дозволили б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їм адаптуватися в приватних закладів дошкільної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освіти,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використовувати освітні технології, активно впроваджувати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НОП,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займатися самоосвітою та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підвищенням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власного рівня професійної кваліфікації;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8163" algn="just">
              <a:spcBef>
                <a:spcPts val="0"/>
              </a:spcBef>
              <a:buFontTx/>
              <a:buChar char="-"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- успішно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вирішувати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проблеми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з надання варіативних освітніх послуг всебічного розвитку, виховання та навчання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дошкільників.</a:t>
            </a:r>
            <a:endParaRPr lang="uk-UA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8163" algn="just">
              <a:buNone/>
            </a:pPr>
            <a:r>
              <a:rPr lang="uk-UA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Очікувані результати:  </a:t>
            </a:r>
            <a:endParaRPr lang="ru-RU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8163" algn="just">
              <a:buFontTx/>
              <a:buChar char="-"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вміння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встановлювати взаємодію з різними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соціальними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інституціями, категоріями фахівців та батьками з метою забезпечення якості дошкільної освіти; </a:t>
            </a:r>
            <a:endParaRPr lang="uk-UA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8163" algn="just">
              <a:buFontTx/>
              <a:buChar char="-"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знати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та використовувати в практичній діяльності законодавчу базу дошкільної освіти;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8163" algn="just">
              <a:buNone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- організовувати харчування та медичне обслуговування, оздоровлення дітей; вміти планувати та координувати фінансово-господарську діяльність ЗДО;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8163" algn="just">
              <a:buNone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- вміти розробляти шляхи формування сприятливого морально-психологічного клімату в педагогічному колективі та у взаємодії з батьками, вирішувати конфліктні ситуації, проводити різні форми роботи;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8163" algn="just">
              <a:buNone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- володіти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вміннями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і навичками аналізу, прогнозування, планування,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організації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освітнього процесу ЗДО.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8163" algn="just">
              <a:spcBef>
                <a:spcPts val="0"/>
              </a:spcBef>
              <a:buFontTx/>
              <a:buChar char="-"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8163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altLang="ru-RU" sz="2400" b="1" dirty="0" smtClean="0">
                <a:latin typeface="Times New Roman" pitchFamily="18" charset="0"/>
                <a:cs typeface="Times New Roman" pitchFamily="18" charset="0"/>
              </a:rPr>
              <a:t>Інформаційний обсяг навчальної дисципліни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357850"/>
          </a:xfrm>
        </p:spPr>
        <p:txBody>
          <a:bodyPr>
            <a:normAutofit fontScale="25000" lnSpcReduction="20000"/>
          </a:bodyPr>
          <a:lstStyle/>
          <a:p>
            <a:pPr marL="0" lvl="0" indent="538163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5600" dirty="0" smtClean="0">
                <a:latin typeface="Times New Roman" pitchFamily="18" charset="0"/>
                <a:cs typeface="Times New Roman" pitchFamily="18" charset="0"/>
              </a:rPr>
              <a:t>- Поняття про особливості організації роботи приватного ЗДО, його мета, функції та основні завдання.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538163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5600" dirty="0" smtClean="0">
                <a:latin typeface="Times New Roman" pitchFamily="18" charset="0"/>
                <a:cs typeface="Times New Roman" pitchFamily="18" charset="0"/>
              </a:rPr>
              <a:t>- Нормативно-законодавчі вимоги до відкриття приватного ЗДО. Порядок отримання ліцензії.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538163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5600" dirty="0" smtClean="0">
                <a:latin typeface="Times New Roman" pitchFamily="18" charset="0"/>
                <a:cs typeface="Times New Roman" pitchFamily="18" charset="0"/>
              </a:rPr>
              <a:t>- Санітарно-гігієнічні вимоги до обладнання та утримання приватного закладу дошкільної освіти. Система безпеки, охорона життя і здоров'я дітей. 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538163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5600" dirty="0" smtClean="0">
                <a:latin typeface="Times New Roman" pitchFamily="18" charset="0"/>
                <a:cs typeface="Times New Roman" pitchFamily="18" charset="0"/>
              </a:rPr>
              <a:t>- Особливості фінансування. Норми та вартість відкриття приватного садка в </a:t>
            </a:r>
            <a:r>
              <a:rPr lang="uk-UA" sz="5600" dirty="0" smtClean="0">
                <a:latin typeface="Times New Roman" pitchFamily="18" charset="0"/>
                <a:cs typeface="Times New Roman" pitchFamily="18" charset="0"/>
              </a:rPr>
              <a:t>Україні.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538163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5600" dirty="0" smtClean="0">
                <a:latin typeface="Times New Roman" pitchFamily="18" charset="0"/>
                <a:cs typeface="Times New Roman" pitchFamily="18" charset="0"/>
              </a:rPr>
              <a:t>- Види приватних ЗДО. Використання альтернативних технологій виховання і розвитку дітей дошкільного віку.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538163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5600" dirty="0" smtClean="0">
                <a:latin typeface="Times New Roman" pitchFamily="18" charset="0"/>
                <a:cs typeface="Times New Roman" pitchFamily="18" charset="0"/>
              </a:rPr>
              <a:t>- Освітня програма приватного ЗДО, її мета,  особливості, зміст. Методики організації освітнього процесу.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538163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5600" dirty="0" smtClean="0">
                <a:latin typeface="Times New Roman" pitchFamily="18" charset="0"/>
                <a:cs typeface="Times New Roman" pitchFamily="18" charset="0"/>
              </a:rPr>
              <a:t>- Особливості організації харчування у приватному ЗДО. Індивідуальний підхід, врахування кулінарних смаків та потреб дітей дошкільного віку.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538163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5600" dirty="0" smtClean="0">
                <a:latin typeface="Times New Roman" pitchFamily="18" charset="0"/>
                <a:cs typeface="Times New Roman" pitchFamily="18" charset="0"/>
              </a:rPr>
              <a:t>-  Вимоги до директора та персоналу приватного ЗДО.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538163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5600" dirty="0" smtClean="0">
                <a:latin typeface="Times New Roman" pitchFamily="18" charset="0"/>
                <a:cs typeface="Times New Roman" pitchFamily="18" charset="0"/>
              </a:rPr>
              <a:t>- Специфіка організації спів праці ЗДО з батьками вихованців. Підвищення ефективності комунікації педагогів і </a:t>
            </a:r>
            <a:r>
              <a:rPr lang="uk-UA" sz="5600" dirty="0" smtClean="0">
                <a:latin typeface="Times New Roman" pitchFamily="18" charset="0"/>
                <a:cs typeface="Times New Roman" pitchFamily="18" charset="0"/>
              </a:rPr>
              <a:t>батьків.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</TotalTime>
  <Words>525</Words>
  <PresentationFormat>Экран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Організація приватного закладу дошкільної освіти в Україні</vt:lpstr>
      <vt:lpstr>Слайд 2</vt:lpstr>
      <vt:lpstr>Анотація до дисципліни</vt:lpstr>
      <vt:lpstr>Мета, завдання й очікувані результати</vt:lpstr>
      <vt:lpstr>Інформаційний обсяг навчальної дисципліни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приватного закладу дошкільної освіти в Україні</dc:title>
  <dc:creator>Татьяна</dc:creator>
  <cp:lastModifiedBy>Татьяна</cp:lastModifiedBy>
  <cp:revision>4</cp:revision>
  <dcterms:created xsi:type="dcterms:W3CDTF">2023-05-03T07:59:43Z</dcterms:created>
  <dcterms:modified xsi:type="dcterms:W3CDTF">2023-05-03T09:48:07Z</dcterms:modified>
</cp:coreProperties>
</file>