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06" d="100"/>
          <a:sy n="106" d="100"/>
        </p:scale>
        <p:origin x="-63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D774505-0654-4034-AD6D-F9FC63B962D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CA07B479-5147-49B8-B583-633446E58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5BC1057A-1E7A-4E73-8BA0-812828529099}"/>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FF950F5B-AEE6-4606-A4B9-5B78E398400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90FC1CD-5C96-458F-B33D-596A7A9220A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497903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D4B02A0-78D1-4896-93BF-6CA500C3E4F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F5B8000-B55D-4A0D-962D-DDA94557AE43}"/>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EA339B6-E221-417E-AB7A-C3AD1F70545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C3915AE1-47AA-4E98-8E07-E9B9D98FE74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52CB124C-0086-45E9-A728-E36CDC844C2B}"/>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22519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AB2FF1DD-0C15-414B-AB61-6758043179F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C8D5A20B-72FA-4408-907D-388EB92AFE3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7DFA03D7-EB32-447E-9375-8FC302FC976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EE3F36B3-F3C5-4976-9CD7-907023C5D8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9B15D697-E303-420F-9D3A-8B0A5FEE3D7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406731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F2CD6D2-4D1D-412B-9BA6-721614FCC54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7931E070-B2F8-48AD-AD3C-AB1B027C3A4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2853A818-70A1-4697-B93A-C5498374BFD1}"/>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BECEBE2F-835F-49FD-ABCF-F802D994BEB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31B4F34D-0F81-4A0D-B999-0245C55AD0A9}"/>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2233383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3CE724F-3C22-4F70-B691-FB0D867EAF0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122BCA68-3811-40C7-A810-93D5053D50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2FFFE98F-FED4-4664-AC20-606C44659E7A}"/>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A44740E6-06FF-4596-A469-24A01AADC00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816FD83F-7FB3-4CB6-97B0-95504DE6CAB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10191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1762E8E-FA4C-4F41-8137-FB6ABC112D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8C7D58E7-9466-4CE8-AB34-B21B534A0086}"/>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18EAB8CA-222D-4706-8F7C-42CA69A86E1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B02FDD47-E155-478D-996C-F34B1E4A84EA}"/>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ECFACF44-B9E2-4A75-83D8-4AEFA2F52D6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05D0201E-6445-4907-827D-8A0191291966}"/>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611403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2A40F0E-B630-4646-BE51-9EC459E7AD3F}"/>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DA03E09F-9456-4304-BEA3-762C7876E2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37433942-CFD0-4D12-BCBE-88BCA2ED8F3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B1617238-EABA-4177-AF16-E39C42BFE7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06919809-5E07-4A6F-A04A-4F78E06BE8C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E0ECF11C-5EC8-43DC-8806-43DBFAA24059}"/>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8" name="Нижний колонтитул 7">
            <a:extLst>
              <a:ext uri="{FF2B5EF4-FFF2-40B4-BE49-F238E27FC236}">
                <a16:creationId xmlns="" xmlns:a16="http://schemas.microsoft.com/office/drawing/2014/main" id="{9319C9BC-D499-405E-8849-3FE856A2DEA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5B587EEF-1AAA-4641-8817-549D3437D66A}"/>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8718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ECFAEF7-6291-403C-B742-DC212D0DB1D1}"/>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727D824C-86D3-4391-B34F-7DA055EA55ED}"/>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4" name="Нижний колонтитул 3">
            <a:extLst>
              <a:ext uri="{FF2B5EF4-FFF2-40B4-BE49-F238E27FC236}">
                <a16:creationId xmlns="" xmlns:a16="http://schemas.microsoft.com/office/drawing/2014/main" id="{50718992-DEAD-40CD-8BE8-B3297C438C9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89EC3ADB-9E99-4D69-977D-F9868A10FECD}"/>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261430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929E3A5-A747-4EC6-AF95-2D8263C1FA1E}"/>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3" name="Нижний колонтитул 2">
            <a:extLst>
              <a:ext uri="{FF2B5EF4-FFF2-40B4-BE49-F238E27FC236}">
                <a16:creationId xmlns="" xmlns:a16="http://schemas.microsoft.com/office/drawing/2014/main" id="{435B7619-41C6-43EB-8BF6-F4BCC057A589}"/>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715B5D3B-BAEC-4D00-B215-33E4629C394C}"/>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26653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813E892-7F57-4CED-B6FB-DC2FC6E65F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D497193D-CB58-4683-9E3E-870FAA1F38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E226C6B7-A094-4B55-85FA-490459E94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A4087114-D4B8-42D1-A66C-1A139E8C1C4C}"/>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C9A8D3D4-C8E5-4E57-8F32-0330D49FF844}"/>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7D02302E-BA30-40B6-BD0F-F2205E4C6A90}"/>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399804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F9D2C4F-DB44-43F3-B75B-666277C5D90A}"/>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B76CBC3B-3ED6-4469-8E3C-0116D3D9C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E6E62C22-97E4-49AE-A89F-F80DF7CBE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3AA66675-81E5-4204-97FB-A78C5ABC1D3C}"/>
              </a:ext>
            </a:extLst>
          </p:cNvPr>
          <p:cNvSpPr>
            <a:spLocks noGrp="1"/>
          </p:cNvSpPr>
          <p:nvPr>
            <p:ph type="dt" sz="half" idx="10"/>
          </p:nvPr>
        </p:nvSpPr>
        <p:spPr/>
        <p:txBody>
          <a:bodyPr/>
          <a:lstStyle/>
          <a:p>
            <a:fld id="{332A3EB4-7F84-4AC8-A39F-FED6AA9D95B0}" type="datetimeFigureOut">
              <a:rPr lang="ru-RU" smtClean="0"/>
              <a:pPr/>
              <a:t>03.05.2023</a:t>
            </a:fld>
            <a:endParaRPr lang="ru-RU"/>
          </a:p>
        </p:txBody>
      </p:sp>
      <p:sp>
        <p:nvSpPr>
          <p:cNvPr id="6" name="Нижний колонтитул 5">
            <a:extLst>
              <a:ext uri="{FF2B5EF4-FFF2-40B4-BE49-F238E27FC236}">
                <a16:creationId xmlns="" xmlns:a16="http://schemas.microsoft.com/office/drawing/2014/main" id="{F818EEB5-D185-4CD0-994E-2CA11059993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FEDC5C99-36F4-47A6-BD79-48BE85AF2B94}"/>
              </a:ext>
            </a:extLst>
          </p:cNvPr>
          <p:cNvSpPr>
            <a:spLocks noGrp="1"/>
          </p:cNvSpPr>
          <p:nvPr>
            <p:ph type="sldNum" sz="quarter" idx="12"/>
          </p:nvPr>
        </p:nvSpPr>
        <p:spPr/>
        <p:txBody>
          <a:body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562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52C4194-3DE8-48AD-BC75-BF50E4E8A6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DFA9CE69-14F2-477B-BB5D-1D399D857F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EA2ED985-D1D0-4224-90C8-C85F3B4091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A3EB4-7F84-4AC8-A39F-FED6AA9D95B0}" type="datetimeFigureOut">
              <a:rPr lang="ru-RU" smtClean="0"/>
              <a:pPr/>
              <a:t>03.05.2023</a:t>
            </a:fld>
            <a:endParaRPr lang="ru-RU"/>
          </a:p>
        </p:txBody>
      </p:sp>
      <p:sp>
        <p:nvSpPr>
          <p:cNvPr id="5" name="Нижний колонтитул 4">
            <a:extLst>
              <a:ext uri="{FF2B5EF4-FFF2-40B4-BE49-F238E27FC236}">
                <a16:creationId xmlns="" xmlns:a16="http://schemas.microsoft.com/office/drawing/2014/main" id="{E382949F-480C-4DCA-9507-54D3B894AB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5FCA7FC6-A27A-4A57-8DD0-4D74635D97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4EE39-C948-43AE-A981-EDA9B7B7C60E}" type="slidenum">
              <a:rPr lang="ru-RU" smtClean="0"/>
              <a:pPr/>
              <a:t>‹#›</a:t>
            </a:fld>
            <a:endParaRPr lang="ru-RU"/>
          </a:p>
        </p:txBody>
      </p:sp>
    </p:spTree>
    <p:extLst>
      <p:ext uri="{BB962C8B-B14F-4D97-AF65-F5344CB8AC3E}">
        <p14:creationId xmlns:p14="http://schemas.microsoft.com/office/powerpoint/2010/main" xmlns="" val="1551124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yankurinnoy@gmail.com" TargetMode="External"/><Relationship Id="rId2" Type="http://schemas.openxmlformats.org/officeDocument/2006/relationships/hyperlink" Target="http://www.slavdpu.dn.ua/index.php/kafedra-doshkilnoi-osvity/sklad-kafedri" TargetMode="External"/><Relationship Id="rId1" Type="http://schemas.openxmlformats.org/officeDocument/2006/relationships/slideLayout" Target="../slideLayouts/slideLayout6.xml"/><Relationship Id="rId4" Type="http://schemas.openxmlformats.org/officeDocument/2006/relationships/hyperlink" Target="http://ddpu.edu.ua:9090/moodle/course/view.php?id=131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838200" y="365125"/>
            <a:ext cx="10515600" cy="6244222"/>
          </a:xfrm>
        </p:spPr>
        <p:txBody>
          <a:bodyPr>
            <a:normAutofit fontScale="90000"/>
          </a:bodyPr>
          <a:lstStyle/>
          <a:p>
            <a:pPr algn="ctr"/>
            <a:r>
              <a:rPr lang="uk-UA" b="1" cap="all" dirty="0"/>
              <a:t> </a:t>
            </a:r>
            <a:r>
              <a:rPr lang="ru-RU" dirty="0"/>
              <a:t/>
            </a:r>
            <a:br>
              <a:rPr lang="ru-RU" dirty="0"/>
            </a:br>
            <a:r>
              <a:rPr lang="ru-RU" dirty="0"/>
              <a:t/>
            </a:r>
            <a:br>
              <a:rPr lang="ru-RU" dirty="0"/>
            </a:br>
            <a:r>
              <a:rPr lang="ru-RU" dirty="0"/>
              <a:t/>
            </a:r>
            <a:br>
              <a:rPr lang="ru-RU" dirty="0"/>
            </a:br>
            <a:r>
              <a:rPr lang="ru-RU" dirty="0"/>
              <a:t/>
            </a:r>
            <a:br>
              <a:rPr lang="ru-RU" dirty="0"/>
            </a:br>
            <a:r>
              <a:rPr lang="uk-UA" b="1" dirty="0" smtClean="0">
                <a:latin typeface="Times New Roman" panose="02020603050405020304" pitchFamily="18" charset="0"/>
                <a:cs typeface="Times New Roman" panose="02020603050405020304" pitchFamily="18" charset="0"/>
              </a:rPr>
              <a:t>«</a:t>
            </a:r>
            <a:r>
              <a:rPr lang="ru-RU" sz="5300" b="1" dirty="0" smtClean="0">
                <a:latin typeface="Times New Roman" panose="02020603050405020304" pitchFamily="18" charset="0"/>
                <a:cs typeface="Times New Roman" panose="02020603050405020304" pitchFamily="18" charset="0"/>
              </a:rPr>
              <a:t>ПЕДАГОГІЧНА </a:t>
            </a:r>
            <a:r>
              <a:rPr lang="ru-RU" sz="5300" b="1" dirty="0">
                <a:latin typeface="Times New Roman" panose="02020603050405020304" pitchFamily="18" charset="0"/>
                <a:cs typeface="Times New Roman" panose="02020603050405020304" pitchFamily="18" charset="0"/>
              </a:rPr>
              <a:t>ТВОРЧІСТЬ </a:t>
            </a:r>
            <a:r>
              <a:rPr lang="ru-RU" sz="5300" b="1" dirty="0" smtClean="0">
                <a:latin typeface="Times New Roman" panose="02020603050405020304" pitchFamily="18" charset="0"/>
                <a:cs typeface="Times New Roman" panose="02020603050405020304" pitchFamily="18" charset="0"/>
              </a:rPr>
              <a:t>ДОШКІЛЬНИКА</a:t>
            </a:r>
            <a:r>
              <a:rPr lang="uk-UA" sz="5400" b="1" dirty="0" smtClean="0">
                <a:latin typeface="Times New Roman" panose="02020603050405020304" pitchFamily="18" charset="0"/>
                <a:cs typeface="Times New Roman" panose="02020603050405020304" pitchFamily="18" charset="0"/>
              </a:rPr>
              <a:t>»</a:t>
            </a:r>
            <a:r>
              <a:rPr lang="ru-RU" sz="5300" b="1" dirty="0">
                <a:latin typeface="Times New Roman" panose="02020603050405020304" pitchFamily="18" charset="0"/>
                <a:cs typeface="Times New Roman" panose="02020603050405020304" pitchFamily="18" charset="0"/>
              </a:rPr>
              <a:t/>
            </a:r>
            <a:br>
              <a:rPr lang="ru-RU" sz="5300" b="1"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педагогічний факультет</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кафедра дошкільної освіти та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соціальної роботи</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 спеціальність 012 </a:t>
            </a:r>
            <a:r>
              <a:rPr lang="uk-UA" b="1" dirty="0" smtClean="0">
                <a:latin typeface="Times New Roman" panose="02020603050405020304" pitchFamily="18" charset="0"/>
                <a:cs typeface="Times New Roman" panose="02020603050405020304" pitchFamily="18" charset="0"/>
              </a:rPr>
              <a:t>«Дошкільна освіта» </a:t>
            </a:r>
            <a:r>
              <a:rPr lang="uk-UA" b="1" dirty="0">
                <a:latin typeface="Times New Roman" panose="02020603050405020304" pitchFamily="18" charset="0"/>
                <a:cs typeface="Times New Roman" panose="02020603050405020304" pitchFamily="18" charset="0"/>
              </a:rPr>
              <a:t/>
            </a:r>
            <a:br>
              <a:rPr lang="uk-UA" b="1" dirty="0">
                <a:latin typeface="Times New Roman" panose="02020603050405020304" pitchFamily="18" charset="0"/>
                <a:cs typeface="Times New Roman" panose="02020603050405020304" pitchFamily="18" charset="0"/>
              </a:rPr>
            </a:br>
            <a:r>
              <a:rPr lang="uk-UA" b="1" dirty="0">
                <a:latin typeface="Times New Roman" panose="02020603050405020304" pitchFamily="18" charset="0"/>
                <a:cs typeface="Times New Roman" panose="02020603050405020304" pitchFamily="18" charset="0"/>
              </a:rPr>
              <a:t>освітня програма </a:t>
            </a:r>
            <a:r>
              <a:rPr lang="uk-UA" b="1" dirty="0" smtClean="0">
                <a:latin typeface="Times New Roman" panose="02020603050405020304" pitchFamily="18" charset="0"/>
                <a:cs typeface="Times New Roman" panose="02020603050405020304" pitchFamily="18" charset="0"/>
              </a:rPr>
              <a:t>«Дошкільна освіта»</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r>
              <a:rPr lang="ru-RU" b="1" dirty="0" err="1">
                <a:latin typeface="Times New Roman" panose="02020603050405020304" pitchFamily="18" charset="0"/>
                <a:cs typeface="Times New Roman" panose="02020603050405020304" pitchFamily="18" charset="0"/>
              </a:rPr>
              <a:t>першого</a:t>
            </a:r>
            <a:r>
              <a:rPr lang="ru-RU" b="1"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бакалаврського рівня вищої освіти</a:t>
            </a:r>
            <a:r>
              <a:rPr lang="ru-RU" b="1" dirty="0"/>
              <a:t/>
            </a:r>
            <a:br>
              <a:rPr lang="ru-RU" b="1" dirty="0"/>
            </a:b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xmlns="" val="3476452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418454" y="365125"/>
            <a:ext cx="10935345" cy="6244222"/>
          </a:xfrm>
        </p:spPr>
        <p:txBody>
          <a:bodyPr>
            <a:noAutofit/>
          </a:bodyPr>
          <a:lstStyle/>
          <a:p>
            <a:r>
              <a:rPr lang="en-US" sz="3600" b="1" dirty="0">
                <a:latin typeface="Times New Roman" panose="02020603050405020304" pitchFamily="18" charset="0"/>
                <a:cs typeface="Times New Roman" panose="02020603050405020304" pitchFamily="18" charset="0"/>
              </a:rPr>
              <a:t/>
            </a:r>
            <a:br>
              <a:rPr lang="en-US" sz="3600" b="1"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
            </a:r>
            <a:br>
              <a:rPr lang="uk-UA" sz="3600" b="1"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Курінний Я.В.,</a:t>
            </a:r>
            <a:r>
              <a:rPr lang="uk-UA" sz="3600" dirty="0">
                <a:latin typeface="Times New Roman" panose="02020603050405020304" pitchFamily="18" charset="0"/>
                <a:cs typeface="Times New Roman" panose="02020603050405020304" pitchFamily="18" charset="0"/>
              </a:rPr>
              <a:t> кандидат педагогічних наук, доцент</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 </a:t>
            </a:r>
            <a:br>
              <a:rPr lang="uk-UA" sz="3600"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Сторінка кафедри з інформацією про викладача:</a:t>
            </a:r>
            <a:br>
              <a:rPr lang="uk-UA" sz="3600" b="1"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hlinkClick r:id="rId2"/>
              </a:rPr>
              <a:t>http://www.slavdpu.dn.ua/index.php/kafedra-doshkilnoi-osvity/sklad-kafedri</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Електрона адреса: </a:t>
            </a:r>
            <a:r>
              <a:rPr lang="en-US" sz="3600" dirty="0">
                <a:latin typeface="Times New Roman" panose="02020603050405020304" pitchFamily="18" charset="0"/>
                <a:cs typeface="Times New Roman" panose="02020603050405020304" pitchFamily="18" charset="0"/>
                <a:hlinkClick r:id="rId3"/>
              </a:rPr>
              <a:t>yankurinnoy@gmail.com</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C</a:t>
            </a:r>
            <a:r>
              <a:rPr lang="uk-UA" sz="3600" b="1" dirty="0" err="1">
                <a:latin typeface="Times New Roman" panose="02020603050405020304" pitchFamily="18" charset="0"/>
                <a:cs typeface="Times New Roman" panose="02020603050405020304" pitchFamily="18" charset="0"/>
              </a:rPr>
              <a:t>торінка</a:t>
            </a:r>
            <a:r>
              <a:rPr lang="uk-UA" sz="3600" b="1" dirty="0">
                <a:latin typeface="Times New Roman" panose="02020603050405020304" pitchFamily="18" charset="0"/>
                <a:cs typeface="Times New Roman" panose="02020603050405020304" pitchFamily="18" charset="0"/>
              </a:rPr>
              <a:t> курсу в </a:t>
            </a:r>
            <a:r>
              <a:rPr lang="en-US" sz="3600" b="1" dirty="0">
                <a:latin typeface="Times New Roman" panose="02020603050405020304" pitchFamily="18" charset="0"/>
                <a:cs typeface="Times New Roman" panose="02020603050405020304" pitchFamily="18" charset="0"/>
              </a:rPr>
              <a:t>Moodle</a:t>
            </a:r>
            <a:r>
              <a:rPr lang="uk-UA" sz="3600" b="1" dirty="0">
                <a:latin typeface="Times New Roman" panose="02020603050405020304" pitchFamily="18" charset="0"/>
                <a:cs typeface="Times New Roman" panose="02020603050405020304" pitchFamily="18" charset="0"/>
              </a:rPr>
              <a:t>:</a:t>
            </a:r>
            <a:r>
              <a:rPr lang="en-US" sz="3600" b="1" dirty="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hlinkClick r:id="rId4"/>
              </a:rPr>
              <a:t>http://ddpu.edu.ua:9090/moodle/course/view.php?id=1313</a:t>
            </a:r>
            <a:r>
              <a:rPr lang="uk-UA" sz="3600" b="1" dirty="0">
                <a:latin typeface="Times New Roman" panose="02020603050405020304" pitchFamily="18" charset="0"/>
                <a:cs typeface="Times New Roman" panose="02020603050405020304" pitchFamily="18" charset="0"/>
              </a:rPr>
              <a:t/>
            </a:r>
            <a:br>
              <a:rPr lang="uk-UA" sz="3600" b="1"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
            </a:r>
            <a:br>
              <a:rPr lang="uk-UA"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34490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838199" y="464784"/>
            <a:ext cx="10699865" cy="6393216"/>
          </a:xfrm>
        </p:spPr>
        <p:txBody>
          <a:bodyPr>
            <a:normAutofit/>
          </a:bodyPr>
          <a:lstStyle/>
          <a:p>
            <a:pPr algn="ctr"/>
            <a:r>
              <a:rPr lang="uk-UA" sz="3600" b="1" dirty="0">
                <a:latin typeface="Times New Roman" panose="02020603050405020304" pitchFamily="18" charset="0"/>
                <a:cs typeface="Times New Roman" panose="02020603050405020304" pitchFamily="18" charset="0"/>
              </a:rPr>
              <a:t>Анотація до дисципліни</a:t>
            </a:r>
            <a:br>
              <a:rPr lang="uk-UA" sz="3600" b="1" dirty="0">
                <a:latin typeface="Times New Roman" panose="02020603050405020304" pitchFamily="18" charset="0"/>
                <a:cs typeface="Times New Roman" panose="02020603050405020304" pitchFamily="18" charset="0"/>
              </a:rPr>
            </a:br>
            <a:r>
              <a:rPr lang="uk-UA" sz="3600" dirty="0">
                <a:latin typeface="Times New Roman" panose="02020603050405020304" pitchFamily="18" charset="0"/>
                <a:cs typeface="Times New Roman" panose="02020603050405020304" pitchFamily="18" charset="0"/>
              </a:rPr>
              <a:t>Навчальна дисципліна </a:t>
            </a:r>
            <a:r>
              <a:rPr lang="uk-UA" sz="3600" dirty="0" smtClean="0">
                <a:latin typeface="Times New Roman" panose="02020603050405020304" pitchFamily="18" charset="0"/>
                <a:cs typeface="Times New Roman" panose="02020603050405020304" pitchFamily="18" charset="0"/>
              </a:rPr>
              <a:t>«Педагогічна </a:t>
            </a:r>
            <a:r>
              <a:rPr lang="uk-UA" sz="3600" dirty="0">
                <a:latin typeface="Times New Roman" panose="02020603050405020304" pitchFamily="18" charset="0"/>
                <a:cs typeface="Times New Roman" panose="02020603050405020304" pitchFamily="18" charset="0"/>
              </a:rPr>
              <a:t>творчість </a:t>
            </a:r>
            <a:r>
              <a:rPr lang="uk-UA" sz="3600" dirty="0" smtClean="0">
                <a:latin typeface="Times New Roman" panose="02020603050405020304" pitchFamily="18" charset="0"/>
                <a:cs typeface="Times New Roman" panose="02020603050405020304" pitchFamily="18" charset="0"/>
              </a:rPr>
              <a:t>дошкільника»</a:t>
            </a:r>
            <a:r>
              <a:rPr lang="uk-UA" sz="3600" b="1" dirty="0" smtClean="0">
                <a:latin typeface="Times New Roman" panose="02020603050405020304" pitchFamily="18" charset="0"/>
                <a:cs typeface="Times New Roman" panose="02020603050405020304" pitchFamily="18" charset="0"/>
              </a:rPr>
              <a:t> </a:t>
            </a:r>
            <a:r>
              <a:rPr lang="uk-UA" sz="3600" dirty="0">
                <a:latin typeface="Times New Roman" panose="02020603050405020304" pitchFamily="18" charset="0"/>
                <a:cs typeface="Times New Roman" panose="02020603050405020304" pitchFamily="18" charset="0"/>
              </a:rPr>
              <a:t>спрямована на забезпечення теоретичної та практичної підготовки студентів щодо розуміння законів та закономірностей педагогічної творчості як галузі педагогічного знання про творчий розвиток особистості, створення сприятливих умов для творчої самореалізації та творчого самовираження майбутнього педагога, розкриття творчого потенціалу як окремої особистості в </a:t>
            </a:r>
            <a:r>
              <a:rPr lang="uk-UA" sz="3600" dirty="0" err="1">
                <a:latin typeface="Times New Roman" panose="02020603050405020304" pitchFamily="18" charset="0"/>
                <a:cs typeface="Times New Roman" panose="02020603050405020304" pitchFamily="18" charset="0"/>
              </a:rPr>
              <a:t>сензитивні</a:t>
            </a:r>
            <a:r>
              <a:rPr lang="uk-UA" sz="3600" dirty="0">
                <a:latin typeface="Times New Roman" panose="02020603050405020304" pitchFamily="18" charset="0"/>
                <a:cs typeface="Times New Roman" panose="02020603050405020304" pitchFamily="18" charset="0"/>
              </a:rPr>
              <a:t> періоди її життя, так і творчого колективу.</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56684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0" y="15498"/>
            <a:ext cx="12095747" cy="6858000"/>
          </a:xfrm>
        </p:spPr>
        <p:txBody>
          <a:bodyPr>
            <a:noAutofit/>
          </a:bodyPr>
          <a:lstStyle/>
          <a:p>
            <a:r>
              <a:rPr lang="uk-UA" sz="1600" b="1" dirty="0">
                <a:latin typeface="Times New Roman" panose="02020603050405020304" pitchFamily="18" charset="0"/>
                <a:cs typeface="Times New Roman" panose="02020603050405020304" pitchFamily="18" charset="0"/>
              </a:rPr>
              <a:t>	</a:t>
            </a:r>
            <a:r>
              <a:rPr lang="uk-UA" sz="1800" b="1" dirty="0">
                <a:latin typeface="Times New Roman" panose="02020603050405020304" pitchFamily="18" charset="0"/>
                <a:cs typeface="Times New Roman" panose="02020603050405020304" pitchFamily="18" charset="0"/>
              </a:rPr>
              <a:t>Метою</a:t>
            </a:r>
            <a:r>
              <a:rPr lang="uk-UA" sz="1800" dirty="0">
                <a:latin typeface="Times New Roman" panose="02020603050405020304" pitchFamily="18" charset="0"/>
                <a:cs typeface="Times New Roman" panose="02020603050405020304" pitchFamily="18" charset="0"/>
              </a:rPr>
              <a:t> вивчення навчальної дисципліни </a:t>
            </a:r>
            <a:r>
              <a:rPr lang="uk-UA" sz="1800" dirty="0" smtClean="0">
                <a:latin typeface="Times New Roman" panose="02020603050405020304" pitchFamily="18" charset="0"/>
                <a:cs typeface="Times New Roman" panose="02020603050405020304" pitchFamily="18" charset="0"/>
              </a:rPr>
              <a:t>«Педагогічна </a:t>
            </a:r>
            <a:r>
              <a:rPr lang="uk-UA" sz="1800" dirty="0">
                <a:latin typeface="Times New Roman" panose="02020603050405020304" pitchFamily="18" charset="0"/>
                <a:cs typeface="Times New Roman" panose="02020603050405020304" pitchFamily="18" charset="0"/>
              </a:rPr>
              <a:t>творчість </a:t>
            </a:r>
            <a:r>
              <a:rPr lang="uk-UA" sz="1800" dirty="0" smtClean="0">
                <a:latin typeface="Times New Roman" panose="02020603050405020304" pitchFamily="18" charset="0"/>
                <a:cs typeface="Times New Roman" panose="02020603050405020304" pitchFamily="18" charset="0"/>
              </a:rPr>
              <a:t>дошкільника»</a:t>
            </a:r>
            <a:r>
              <a:rPr lang="uk-UA" sz="1800" b="1" dirty="0" smtClean="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є набуття студентами таких </a:t>
            </a:r>
            <a:r>
              <a:rPr lang="uk-UA" sz="1800" b="1" dirty="0" err="1">
                <a:latin typeface="Times New Roman" panose="02020603050405020304" pitchFamily="18" charset="0"/>
                <a:cs typeface="Times New Roman" panose="02020603050405020304" pitchFamily="18" charset="0"/>
              </a:rPr>
              <a:t>компетентностей</a:t>
            </a:r>
            <a:r>
              <a:rPr lang="uk-UA" sz="1800" b="1" dirty="0">
                <a:latin typeface="Times New Roman" panose="02020603050405020304" pitchFamily="18" charset="0"/>
                <a:cs typeface="Times New Roman" panose="02020603050405020304" pitchFamily="18" charset="0"/>
              </a:rPr>
              <a:t>:</a:t>
            </a:r>
            <a:r>
              <a:rPr lang="ru-RU" sz="1800" b="1" dirty="0">
                <a:latin typeface="Times New Roman" panose="02020603050405020304" pitchFamily="18" charset="0"/>
                <a:cs typeface="Times New Roman" panose="02020603050405020304" pitchFamily="18" charset="0"/>
              </a:rPr>
              <a:t/>
            </a:r>
            <a:br>
              <a:rPr lang="ru-RU" sz="1800" b="1" dirty="0">
                <a:latin typeface="Times New Roman" panose="02020603050405020304" pitchFamily="18" charset="0"/>
                <a:cs typeface="Times New Roman" panose="02020603050405020304" pitchFamily="18" charset="0"/>
              </a:rPr>
            </a:br>
            <a:r>
              <a:rPr lang="ru-RU" sz="1800" b="1" dirty="0">
                <a:latin typeface="Times New Roman" panose="02020603050405020304" pitchFamily="18" charset="0"/>
                <a:cs typeface="Times New Roman" panose="02020603050405020304" pitchFamily="18" charset="0"/>
              </a:rPr>
              <a:t>	</a:t>
            </a:r>
            <a:r>
              <a:rPr lang="uk-UA" sz="1800" b="1" i="1" dirty="0"/>
              <a:t> </a:t>
            </a:r>
            <a:r>
              <a:rPr lang="uk-UA" sz="1800" b="1" i="1" dirty="0">
                <a:latin typeface="Times New Roman" panose="02020603050405020304" pitchFamily="18" charset="0"/>
                <a:cs typeface="Times New Roman" panose="02020603050405020304" pitchFamily="18" charset="0"/>
              </a:rPr>
              <a:t>загальні</a:t>
            </a:r>
            <a:r>
              <a:rPr lang="uk-UA" sz="1800" b="1" dirty="0">
                <a:latin typeface="Times New Roman" panose="02020603050405020304" pitchFamily="18" charset="0"/>
                <a:cs typeface="Times New Roman" panose="02020603050405020304" pitchFamily="18" charset="0"/>
              </a:rPr>
              <a:t>:</a:t>
            </a:r>
            <a:br>
              <a:rPr lang="uk-UA" sz="1800" b="1"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	- </a:t>
            </a:r>
            <a:r>
              <a:rPr lang="uk-UA" sz="1800" dirty="0">
                <a:latin typeface="Times New Roman" panose="02020603050405020304" pitchFamily="18" charset="0"/>
                <a:cs typeface="Times New Roman" panose="02020603050405020304" pitchFamily="18" charset="0"/>
              </a:rPr>
              <a:t>здатність застосовувати знання у практичних ситуаціях;</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приймати обґрунтовані рішення;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володіння сучасними інформаційними технологіями;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організація власної діяльності як складової колективної діяльності.</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b="1" i="1" dirty="0">
                <a:latin typeface="Times New Roman" panose="02020603050405020304" pitchFamily="18" charset="0"/>
                <a:cs typeface="Times New Roman" panose="02020603050405020304" pitchFamily="18" charset="0"/>
              </a:rPr>
              <a:t> спеціальні</a:t>
            </a:r>
            <a:r>
              <a:rPr lang="uk-UA" sz="1800" b="1" dirty="0">
                <a:latin typeface="Times New Roman" panose="02020603050405020304" pitchFamily="18" charset="0"/>
                <a:cs typeface="Times New Roman" panose="02020603050405020304" pitchFamily="18" charset="0"/>
              </a:rPr>
              <a:t>: </a:t>
            </a:r>
            <a:br>
              <a:rPr lang="uk-UA" sz="1800" b="1" dirty="0">
                <a:latin typeface="Times New Roman" panose="02020603050405020304" pitchFamily="18" charset="0"/>
                <a:cs typeface="Times New Roman" panose="02020603050405020304" pitchFamily="18" charset="0"/>
              </a:rPr>
            </a:br>
            <a:r>
              <a:rPr lang="uk-UA" sz="1800" b="1" dirty="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 наявність професійної спрямованості (на дитину, на її батьків, на ЗДО, на себе), любові до дітей, потреби та інтересу до роботи в ЗДО, креативного ставлення до професії вихователя;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використовувати базові загальні знання про структуру і організацію творчих процесів навчання і виховання дошкільників;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до перцепції (розуміння індивідуальної суті  й потреб дітей, батьків, колег);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до самостійного опанування творчими професійними знаннями (погляди, підходи, принципи) та уміннями (методики, педагогічні технології, інновації) в дошкільній галузі;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до соціально-орієнтованого спілкування (діалог, культура спілкування) вихователя ЗДО;</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 здатність до педагогічної рефлексії (самопізнання і осмислення власних дій, рівня домагань).</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	</a:t>
            </a:r>
            <a:r>
              <a:rPr lang="uk-UA" sz="1800" b="1" dirty="0">
                <a:latin typeface="Times New Roman" panose="02020603050405020304" pitchFamily="18" charset="0"/>
                <a:cs typeface="Times New Roman" panose="02020603050405020304" pitchFamily="18" charset="0"/>
              </a:rPr>
              <a:t>Очікувані результати навчання: </a:t>
            </a:r>
            <a:r>
              <a:rPr lang="uk-UA" sz="1800" dirty="0">
                <a:latin typeface="Times New Roman" panose="02020603050405020304" pitchFamily="18" charset="0"/>
                <a:cs typeface="Times New Roman" panose="02020603050405020304" pitchFamily="18" charset="0"/>
              </a:rPr>
              <a:t>діяти самостійно та </a:t>
            </a:r>
            <a:r>
              <a:rPr lang="uk-UA" sz="1800" dirty="0" err="1">
                <a:latin typeface="Times New Roman" panose="02020603050405020304" pitchFamily="18" charset="0"/>
                <a:cs typeface="Times New Roman" panose="02020603050405020304" pitchFamily="18" charset="0"/>
              </a:rPr>
              <a:t>креативно</a:t>
            </a:r>
            <a:r>
              <a:rPr lang="uk-UA" sz="1800" dirty="0">
                <a:latin typeface="Times New Roman" panose="02020603050405020304" pitchFamily="18" charset="0"/>
                <a:cs typeface="Times New Roman" panose="02020603050405020304" pitchFamily="18" charset="0"/>
              </a:rPr>
              <a:t> в процесі професійної роботи; демонструвати здатність використання творчих методів в процесі прийняття рішень; здійснювати творчий підхід до пошуку інформації з різних джерел для розв’язання фахових задач; ефективно та </a:t>
            </a:r>
            <a:r>
              <a:rPr lang="uk-UA" sz="1800" dirty="0" err="1">
                <a:latin typeface="Times New Roman" panose="02020603050405020304" pitchFamily="18" charset="0"/>
                <a:cs typeface="Times New Roman" panose="02020603050405020304" pitchFamily="18" charset="0"/>
              </a:rPr>
              <a:t>креативно</a:t>
            </a:r>
            <a:r>
              <a:rPr lang="uk-UA" sz="1800" dirty="0">
                <a:latin typeface="Times New Roman" panose="02020603050405020304" pitchFamily="18" charset="0"/>
                <a:cs typeface="Times New Roman" panose="02020603050405020304" pitchFamily="18" charset="0"/>
              </a:rPr>
              <a:t> працювати як індивідуально, так і у складі міждисциплінарної команди фахівців; </a:t>
            </a:r>
            <a:r>
              <a:rPr lang="uk-UA" sz="1800" dirty="0" err="1">
                <a:latin typeface="Times New Roman" panose="02020603050405020304" pitchFamily="18" charset="0"/>
                <a:cs typeface="Times New Roman" panose="02020603050405020304" pitchFamily="18" charset="0"/>
              </a:rPr>
              <a:t>креативно</a:t>
            </a:r>
            <a:r>
              <a:rPr lang="uk-UA" sz="1800" dirty="0">
                <a:latin typeface="Times New Roman" panose="02020603050405020304" pitchFamily="18" charset="0"/>
                <a:cs typeface="Times New Roman" panose="02020603050405020304" pitchFamily="18" charset="0"/>
              </a:rPr>
              <a:t> аналізувати педагогічну дійсність, прогнозувати наслідки здійснюваних творчих педагогічних впливів на дитину; володіти навичками креативного мислення, які дозволяють зрозуміти та розв’язувати проблеми та задачі; демонструвати навички самовдосконалення для подальшого процесу творчого навчання на засадах самокерування та автономії.</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251606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 name="Заголовок 3">
            <a:extLst>
              <a:ext uri="{FF2B5EF4-FFF2-40B4-BE49-F238E27FC236}">
                <a16:creationId xmlns="" xmlns:a16="http://schemas.microsoft.com/office/drawing/2014/main" id="{D93C03AA-DAEE-4E35-9CF7-5528EFC1BF15}"/>
              </a:ext>
            </a:extLst>
          </p:cNvPr>
          <p:cNvSpPr>
            <a:spLocks noGrp="1"/>
          </p:cNvSpPr>
          <p:nvPr>
            <p:ph type="title"/>
          </p:nvPr>
        </p:nvSpPr>
        <p:spPr>
          <a:xfrm>
            <a:off x="914400" y="0"/>
            <a:ext cx="10439400" cy="6858000"/>
          </a:xfrm>
        </p:spPr>
        <p:txBody>
          <a:bodyPr>
            <a:normAutofit fontScale="90000"/>
          </a:bodyPr>
          <a:lstStyle/>
          <a:p>
            <a:r>
              <a:rPr lang="uk-UA" sz="2700" b="1" dirty="0">
                <a:latin typeface="Times New Roman" panose="02020603050405020304" pitchFamily="18" charset="0"/>
                <a:cs typeface="Times New Roman" panose="02020603050405020304" pitchFamily="18" charset="0"/>
              </a:rPr>
              <a:t/>
            </a:r>
            <a:br>
              <a:rPr lang="uk-UA" sz="2700" b="1"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		</a:t>
            </a:r>
            <a:br>
              <a:rPr lang="uk-UA" sz="2700" b="1"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	</a:t>
            </a:r>
            <a:r>
              <a:rPr lang="uk-UA" sz="3600" b="1" dirty="0">
                <a:latin typeface="Times New Roman" panose="02020603050405020304" pitchFamily="18" charset="0"/>
                <a:cs typeface="Times New Roman" panose="02020603050405020304" pitchFamily="18" charset="0"/>
              </a:rPr>
              <a:t>	</a:t>
            </a:r>
            <a:br>
              <a:rPr lang="uk-UA" sz="3600" b="1"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
            </a:r>
            <a:br>
              <a:rPr lang="uk-UA" sz="3600" b="1" dirty="0">
                <a:latin typeface="Times New Roman" panose="02020603050405020304" pitchFamily="18" charset="0"/>
                <a:cs typeface="Times New Roman" panose="02020603050405020304" pitchFamily="18" charset="0"/>
              </a:rPr>
            </a:br>
            <a:r>
              <a:rPr lang="uk-UA" sz="3600" b="1" dirty="0">
                <a:latin typeface="Times New Roman" panose="02020603050405020304" pitchFamily="18" charset="0"/>
                <a:cs typeface="Times New Roman" panose="02020603050405020304" pitchFamily="18" charset="0"/>
              </a:rPr>
              <a:t>		</a:t>
            </a:r>
            <a:r>
              <a:rPr lang="uk-UA" sz="3100" b="1" dirty="0">
                <a:latin typeface="Times New Roman" panose="02020603050405020304" pitchFamily="18" charset="0"/>
                <a:cs typeface="Times New Roman" panose="02020603050405020304" pitchFamily="18" charset="0"/>
              </a:rPr>
              <a:t>Інформаційний обсяг навчальної дисципліни:</a:t>
            </a:r>
            <a:br>
              <a:rPr lang="uk-UA" sz="3100" b="1"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a:t>
            </a:r>
            <a:r>
              <a:rPr lang="uk-UA" sz="3100" dirty="0">
                <a:latin typeface="Times New Roman" panose="02020603050405020304" pitchFamily="18" charset="0"/>
                <a:cs typeface="Times New Roman" panose="02020603050405020304" pitchFamily="18" charset="0"/>
              </a:rPr>
              <a:t> Психолого-педагогічний аналіз феномену </a:t>
            </a:r>
            <a:r>
              <a:rPr lang="uk-UA" sz="3100" dirty="0" smtClean="0">
                <a:latin typeface="Times New Roman" panose="02020603050405020304" pitchFamily="18" charset="0"/>
                <a:cs typeface="Times New Roman" panose="02020603050405020304" pitchFamily="18" charset="0"/>
              </a:rPr>
              <a:t>«творчість»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2.</a:t>
            </a:r>
            <a:r>
              <a:rPr lang="uk-UA" sz="3100" dirty="0">
                <a:latin typeface="Times New Roman" panose="02020603050405020304" pitchFamily="18" charset="0"/>
                <a:cs typeface="Times New Roman" panose="02020603050405020304" pitchFamily="18" charset="0"/>
              </a:rPr>
              <a:t> Основні концепції розвитку творчості особистості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3.</a:t>
            </a:r>
            <a:r>
              <a:rPr lang="uk-UA" sz="3100" dirty="0">
                <a:latin typeface="Times New Roman" panose="02020603050405020304" pitchFamily="18" charset="0"/>
                <a:cs typeface="Times New Roman" panose="02020603050405020304" pitchFamily="18" charset="0"/>
              </a:rPr>
              <a:t> Дефінітивний аналіз </a:t>
            </a:r>
            <a:r>
              <a:rPr lang="uk-UA" sz="3100">
                <a:latin typeface="Times New Roman" panose="02020603050405020304" pitchFamily="18" charset="0"/>
                <a:cs typeface="Times New Roman" panose="02020603050405020304" pitchFamily="18" charset="0"/>
              </a:rPr>
              <a:t>поняття </a:t>
            </a:r>
            <a:r>
              <a:rPr lang="uk-UA" sz="3100" smtClean="0">
                <a:latin typeface="Times New Roman" panose="02020603050405020304" pitchFamily="18" charset="0"/>
                <a:cs typeface="Times New Roman" panose="02020603050405020304" pitchFamily="18" charset="0"/>
              </a:rPr>
              <a:t>«творча особистість»</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4.</a:t>
            </a:r>
            <a:r>
              <a:rPr lang="uk-UA" sz="3100" dirty="0">
                <a:latin typeface="Times New Roman" panose="02020603050405020304" pitchFamily="18" charset="0"/>
                <a:cs typeface="Times New Roman" panose="02020603050405020304" pitchFamily="18" charset="0"/>
              </a:rPr>
              <a:t> Сутність, специфіка та особливості педагогічної творчості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5.</a:t>
            </a:r>
            <a:r>
              <a:rPr lang="uk-UA"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Особливості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творчої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діяльності</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особистості</a:t>
            </a:r>
            <a:r>
              <a:rPr lang="ru-RU" sz="3100" dirty="0">
                <a:latin typeface="Times New Roman" panose="02020603050405020304" pitchFamily="18" charset="0"/>
                <a:cs typeface="Times New Roman" panose="02020603050405020304" pitchFamily="18" charset="0"/>
              </a:rPr>
              <a:t> на </a:t>
            </a:r>
            <a:r>
              <a:rPr lang="ru-RU" sz="3100" dirty="0" err="1">
                <a:latin typeface="Times New Roman" panose="02020603050405020304" pitchFamily="18" charset="0"/>
                <a:cs typeface="Times New Roman" panose="02020603050405020304" pitchFamily="18" charset="0"/>
              </a:rPr>
              <a:t>різних</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етапах</a:t>
            </a:r>
            <a:r>
              <a:rPr lang="ru-RU" sz="3100" dirty="0">
                <a:latin typeface="Times New Roman" panose="02020603050405020304" pitchFamily="18" charset="0"/>
                <a:cs typeface="Times New Roman" panose="02020603050405020304" pitchFamily="18" charset="0"/>
              </a:rPr>
              <a:t> онтогенезу</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6. </a:t>
            </a:r>
            <a:r>
              <a:rPr lang="ru-RU" sz="3100" dirty="0" err="1">
                <a:latin typeface="Times New Roman" panose="02020603050405020304" pitchFamily="18" charset="0"/>
                <a:cs typeface="Times New Roman" panose="02020603050405020304" pitchFamily="18" charset="0"/>
              </a:rPr>
              <a:t>Методи</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дослідження</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творчої</a:t>
            </a:r>
            <a:r>
              <a:rPr lang="ru-RU" sz="3100" dirty="0">
                <a:latin typeface="Times New Roman" panose="02020603050405020304" pitchFamily="18" charset="0"/>
                <a:cs typeface="Times New Roman" panose="02020603050405020304" pitchFamily="18" charset="0"/>
              </a:rPr>
              <a:t> </a:t>
            </a:r>
            <a:r>
              <a:rPr lang="ru-RU" sz="3100" dirty="0" err="1">
                <a:latin typeface="Times New Roman" panose="02020603050405020304" pitchFamily="18" charset="0"/>
                <a:cs typeface="Times New Roman" panose="02020603050405020304" pitchFamily="18" charset="0"/>
              </a:rPr>
              <a:t>особистості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7. </a:t>
            </a:r>
            <a:r>
              <a:rPr lang="uk-UA" sz="3100" dirty="0">
                <a:latin typeface="Times New Roman" panose="02020603050405020304" pitchFamily="18" charset="0"/>
                <a:cs typeface="Times New Roman" panose="02020603050405020304" pitchFamily="18" charset="0"/>
              </a:rPr>
              <a:t>Стратегії творчого розвитку сучасного педагога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8. </a:t>
            </a:r>
            <a:r>
              <a:rPr lang="uk-UA" sz="3100" dirty="0">
                <a:latin typeface="Times New Roman" panose="02020603050405020304" pitchFamily="18" charset="0"/>
                <a:cs typeface="Times New Roman" panose="02020603050405020304" pitchFamily="18" charset="0"/>
              </a:rPr>
              <a:t>Технологія вивчення рівня творчого потенціалу педагога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9. </a:t>
            </a:r>
            <a:r>
              <a:rPr lang="uk-UA" sz="3100" dirty="0">
                <a:latin typeface="Times New Roman" panose="02020603050405020304" pitchFamily="18" charset="0"/>
                <a:cs typeface="Times New Roman" panose="02020603050405020304" pitchFamily="18" charset="0"/>
              </a:rPr>
              <a:t>Сутність і значення програми творчого розвитку педагога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10. </a:t>
            </a:r>
            <a:r>
              <a:rPr lang="uk-UA" sz="3100" dirty="0">
                <a:latin typeface="Times New Roman" panose="02020603050405020304" pitchFamily="18" charset="0"/>
                <a:cs typeface="Times New Roman" panose="02020603050405020304" pitchFamily="18" charset="0"/>
              </a:rPr>
              <a:t>Творче самовираження</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11. </a:t>
            </a:r>
            <a:r>
              <a:rPr lang="uk-UA" sz="3100" dirty="0">
                <a:latin typeface="Times New Roman" panose="02020603050405020304" pitchFamily="18" charset="0"/>
                <a:cs typeface="Times New Roman" panose="02020603050405020304" pitchFamily="18" charset="0"/>
              </a:rPr>
              <a:t>Проектувальні технології розвитку творчості педагога</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12. </a:t>
            </a:r>
            <a:r>
              <a:rPr lang="uk-UA" sz="3100" dirty="0">
                <a:latin typeface="Times New Roman" panose="02020603050405020304" pitchFamily="18" charset="0"/>
                <a:cs typeface="Times New Roman" panose="02020603050405020304" pitchFamily="18" charset="0"/>
              </a:rPr>
              <a:t>Методи навчання творчості</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13. </a:t>
            </a:r>
            <a:r>
              <a:rPr lang="uk-UA" sz="3100" dirty="0">
                <a:latin typeface="Times New Roman" panose="02020603050405020304" pitchFamily="18" charset="0"/>
                <a:cs typeface="Times New Roman" panose="02020603050405020304" pitchFamily="18" charset="0"/>
              </a:rPr>
              <a:t>Технології педагогічної творчості педагогів-новаторів</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Тема 1</a:t>
            </a:r>
            <a:r>
              <a:rPr lang="ru-RU" sz="3100" b="1" dirty="0">
                <a:latin typeface="Times New Roman" panose="02020603050405020304" pitchFamily="18" charset="0"/>
                <a:cs typeface="Times New Roman" panose="02020603050405020304" pitchFamily="18" charset="0"/>
              </a:rPr>
              <a:t>4</a:t>
            </a:r>
            <a:r>
              <a:rPr lang="uk-UA" sz="3100" b="1" dirty="0">
                <a:latin typeface="Times New Roman" panose="02020603050405020304" pitchFamily="18" charset="0"/>
                <a:cs typeface="Times New Roman" panose="02020603050405020304" pitchFamily="18" charset="0"/>
              </a:rPr>
              <a:t>.</a:t>
            </a:r>
            <a:r>
              <a:rPr lang="uk-UA" sz="3100" dirty="0">
                <a:latin typeface="Times New Roman" panose="02020603050405020304" pitchFamily="18" charset="0"/>
                <a:cs typeface="Times New Roman" panose="02020603050405020304" pitchFamily="18" charset="0"/>
              </a:rPr>
              <a:t> Теорія рішення винахідницьких задач (ТРВЗ). Реалізація в практиці роботи методів та прийомів ТРВЗ</a:t>
            </a:r>
            <a:r>
              <a:rPr lang="ru-RU" sz="3100" dirty="0">
                <a:latin typeface="Times New Roman" panose="02020603050405020304" pitchFamily="18" charset="0"/>
                <a:cs typeface="Times New Roman" panose="02020603050405020304" pitchFamily="18" charset="0"/>
              </a:rPr>
              <a:t/>
            </a:r>
            <a:br>
              <a:rPr lang="ru-RU" sz="3100"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
            </a:r>
            <a:br>
              <a:rPr lang="uk-UA" sz="2700" b="1"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uk-UA" sz="3200" b="1" dirty="0">
                <a:latin typeface="Times New Roman" panose="02020603050405020304" pitchFamily="18" charset="0"/>
                <a:cs typeface="Times New Roman" panose="02020603050405020304" pitchFamily="18" charset="0"/>
              </a:rPr>
              <a:t/>
            </a:r>
            <a:br>
              <a:rPr lang="uk-UA" sz="3200" b="1"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48760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241</TotalTime>
  <Words>3</Words>
  <Application>Microsoft Office PowerPoint</Application>
  <PresentationFormat>Произвольный</PresentationFormat>
  <Paragraphs>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     «ПЕДАГОГІЧНА ТВОРЧІСТЬ ДОШКІЛЬНИКА»  педагогічний факультет кафедра дошкільної освіти та  соціальної роботи  спеціальність 012 «Дошкільна освіта»  освітня програма «Дошкільна освіта» першого бакалаврського рівня вищої освіти   </vt:lpstr>
      <vt:lpstr>  Курінний Я.В., кандидат педагогічних наук, доцент   Сторінка кафедри з інформацією про викладача: http://www.slavdpu.dn.ua/index.php/kafedra-doshkilnoi-osvity/sklad-kafedri  Електрона адреса: yankurinnoy@gmail.com   Cторінка курсу в Moodle: http://ddpu.edu.ua:9090/moodle/course/view.php?id=1313   </vt:lpstr>
      <vt:lpstr>Анотація до дисципліни Навчальна дисципліна «Педагогічна творчість дошкільника» спрямована на забезпечення теоретичної та практичної підготовки студентів щодо розуміння законів та закономірностей педагогічної творчості як галузі педагогічного знання про творчий розвиток особистості, створення сприятливих умов для творчої самореалізації та творчого самовираження майбутнього педагога, розкриття творчого потенціалу як окремої особистості в сензитивні періоди її життя, так і творчого колективу. </vt:lpstr>
      <vt:lpstr> Метою вивчення навчальної дисципліни «Педагогічна творчість дошкільника» є набуття студентами таких компетентностей:   загальні:  - здатність застосовувати знання у практичних ситуаціях;   - здатність приймати обґрунтовані рішення;   - володіння сучасними інформаційними технологіями;   - організація власної діяльності як складової колективної діяльності.   спеціальні:   - наявність професійної спрямованості (на дитину, на її батьків, на ЗДО, на себе), любові до дітей, потреби та інтересу до роботи в ЗДО, креативного ставлення до професії вихователя;   - здатність використовувати базові загальні знання про структуру і організацію творчих процесів навчання і виховання дошкільників;   - здатність до перцепції (розуміння індивідуальної суті  й потреб дітей, батьків, колег);   - здатність до самостійного опанування творчими професійними знаннями (погляди, підходи, принципи) та уміннями (методики, педагогічні технології, інновації) в дошкільній галузі;   - здатність до соціально-орієнтованого спілкування (діалог, культура спілкування) вихователя ЗДО;  - здатність до педагогічної рефлексії (самопізнання і осмислення власних дій, рівня домагань).  Очікувані результати навчання: діяти самостійно та креативно в процесі професійної роботи; демонструвати здатність використання творчих методів в процесі прийняття рішень; здійснювати творчий підхід до пошуку інформації з різних джерел для розв’язання фахових задач; ефективно та креативно працювати як індивідуально, так і у складі міждисциплінарної команди фахівців; креативно аналізувати педагогічну дійсність, прогнозувати наслідки здійснюваних творчих педагогічних впливів на дитину; володіти навичками креативного мислення, які дозволяють зрозуміти та розв’язувати проблеми та задачі; демонструвати навички самовдосконалення для подальшого процесу творчого навчання на засадах самокерування та автономії.  </vt:lpstr>
      <vt:lpstr>          Інформаційний обсяг навчальної дисципліни: Тема 1. Психолого-педагогічний аналіз феномену «творчість» Тема 2. Основні концепції розвитку творчості особистості Тема 3. Дефінітивний аналіз поняття «творча особистість» Тема 4. Сутність, специфіка та особливості педагогічної творчості Тема 5. Особливості творчої діяльності особистості на різних етапах онтогенезу Тема 6. Методи дослідження творчої особистості Тема 7. Стратегії творчого розвитку сучасного педагога Тема 8. Технологія вивчення рівня творчого потенціалу педагога Тема 9. Сутність і значення програми творчого розвитку педагога Тема 10. Творче самовираження Тема 11. Проектувальні технології розвитку творчості педагога Тема 12. Методи навчання творчості Тема 13. Технології педагогічної творчості педагогів-новаторів Тема 14. Теорія рішення винахідницьких задач (ТРВЗ). Реалізація в практиці роботи методів та прийомів ТРВЗ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Педагогічна філософія батьківства  педагогічний факультет кафедра дошкільної освіти та соціальної роботи  спеціальність 012 Дошкільна освіта  освітня програма рівень вищої освіти магістр</dc:title>
  <dc:creator>Пользователь</dc:creator>
  <cp:lastModifiedBy>Татьяна</cp:lastModifiedBy>
  <cp:revision>25</cp:revision>
  <dcterms:created xsi:type="dcterms:W3CDTF">2021-01-13T09:18:18Z</dcterms:created>
  <dcterms:modified xsi:type="dcterms:W3CDTF">2023-05-03T07:59:04Z</dcterms:modified>
</cp:coreProperties>
</file>