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88" r:id="rId5"/>
    <p:sldId id="261" r:id="rId6"/>
    <p:sldId id="268" r:id="rId7"/>
    <p:sldId id="266" r:id="rId8"/>
    <p:sldId id="267" r:id="rId9"/>
    <p:sldId id="263" r:id="rId10"/>
    <p:sldId id="276" r:id="rId11"/>
    <p:sldId id="265" r:id="rId12"/>
    <p:sldId id="275" r:id="rId13"/>
    <p:sldId id="274" r:id="rId14"/>
    <p:sldId id="272" r:id="rId15"/>
    <p:sldId id="271" r:id="rId16"/>
    <p:sldId id="283" r:id="rId17"/>
    <p:sldId id="270" r:id="rId18"/>
    <p:sldId id="282" r:id="rId19"/>
    <p:sldId id="269" r:id="rId20"/>
    <p:sldId id="289" r:id="rId21"/>
    <p:sldId id="284" r:id="rId22"/>
    <p:sldId id="287" r:id="rId23"/>
    <p:sldId id="281" r:id="rId24"/>
    <p:sldId id="280" r:id="rId25"/>
    <p:sldId id="279" r:id="rId26"/>
    <p:sldId id="278" r:id="rId27"/>
    <p:sldId id="277" r:id="rId28"/>
    <p:sldId id="264" r:id="rId29"/>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343" autoAdjust="0"/>
  </p:normalViewPr>
  <p:slideViewPr>
    <p:cSldViewPr snapToGrid="0">
      <p:cViewPr varScale="1">
        <p:scale>
          <a:sx n="69" d="100"/>
          <a:sy n="69" d="100"/>
        </p:scale>
        <p:origin x="780" y="6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uk-UA"/>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uk-UA"/>
          </a:p>
        </p:txBody>
      </p:sp>
      <p:sp>
        <p:nvSpPr>
          <p:cNvPr id="4" name="Дата 3"/>
          <p:cNvSpPr>
            <a:spLocks noGrp="1"/>
          </p:cNvSpPr>
          <p:nvPr>
            <p:ph type="dt" sz="half" idx="10"/>
          </p:nvPr>
        </p:nvSpPr>
        <p:spPr/>
        <p:txBody>
          <a:bodyPr/>
          <a:lstStyle/>
          <a:p>
            <a:fld id="{4206144D-9CFE-487C-ADD6-BFB41DD3A897}" type="datetimeFigureOut">
              <a:rPr lang="uk-UA" smtClean="0"/>
              <a:t>07.11.2023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713A00BE-F381-4F94-9F0C-8EFE69CE5C4D}" type="slidenum">
              <a:rPr lang="uk-UA" smtClean="0"/>
              <a:t>‹#›</a:t>
            </a:fld>
            <a:endParaRPr lang="uk-UA"/>
          </a:p>
        </p:txBody>
      </p:sp>
    </p:spTree>
    <p:extLst>
      <p:ext uri="{BB962C8B-B14F-4D97-AF65-F5344CB8AC3E}">
        <p14:creationId xmlns:p14="http://schemas.microsoft.com/office/powerpoint/2010/main" val="3611914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4206144D-9CFE-487C-ADD6-BFB41DD3A897}" type="datetimeFigureOut">
              <a:rPr lang="uk-UA" smtClean="0"/>
              <a:t>07.11.2023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713A00BE-F381-4F94-9F0C-8EFE69CE5C4D}" type="slidenum">
              <a:rPr lang="uk-UA" smtClean="0"/>
              <a:t>‹#›</a:t>
            </a:fld>
            <a:endParaRPr lang="uk-UA"/>
          </a:p>
        </p:txBody>
      </p:sp>
    </p:spTree>
    <p:extLst>
      <p:ext uri="{BB962C8B-B14F-4D97-AF65-F5344CB8AC3E}">
        <p14:creationId xmlns:p14="http://schemas.microsoft.com/office/powerpoint/2010/main" val="496216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4206144D-9CFE-487C-ADD6-BFB41DD3A897}" type="datetimeFigureOut">
              <a:rPr lang="uk-UA" smtClean="0"/>
              <a:t>07.11.2023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713A00BE-F381-4F94-9F0C-8EFE69CE5C4D}" type="slidenum">
              <a:rPr lang="uk-UA" smtClean="0"/>
              <a:t>‹#›</a:t>
            </a:fld>
            <a:endParaRPr lang="uk-UA"/>
          </a:p>
        </p:txBody>
      </p:sp>
    </p:spTree>
    <p:extLst>
      <p:ext uri="{BB962C8B-B14F-4D97-AF65-F5344CB8AC3E}">
        <p14:creationId xmlns:p14="http://schemas.microsoft.com/office/powerpoint/2010/main" val="1453656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4206144D-9CFE-487C-ADD6-BFB41DD3A897}" type="datetimeFigureOut">
              <a:rPr lang="uk-UA" smtClean="0"/>
              <a:t>07.11.2023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713A00BE-F381-4F94-9F0C-8EFE69CE5C4D}" type="slidenum">
              <a:rPr lang="uk-UA" smtClean="0"/>
              <a:t>‹#›</a:t>
            </a:fld>
            <a:endParaRPr lang="uk-UA"/>
          </a:p>
        </p:txBody>
      </p:sp>
    </p:spTree>
    <p:extLst>
      <p:ext uri="{BB962C8B-B14F-4D97-AF65-F5344CB8AC3E}">
        <p14:creationId xmlns:p14="http://schemas.microsoft.com/office/powerpoint/2010/main" val="94911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uk-UA"/>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206144D-9CFE-487C-ADD6-BFB41DD3A897}" type="datetimeFigureOut">
              <a:rPr lang="uk-UA" smtClean="0"/>
              <a:t>07.11.2023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713A00BE-F381-4F94-9F0C-8EFE69CE5C4D}" type="slidenum">
              <a:rPr lang="uk-UA" smtClean="0"/>
              <a:t>‹#›</a:t>
            </a:fld>
            <a:endParaRPr lang="uk-UA"/>
          </a:p>
        </p:txBody>
      </p:sp>
    </p:spTree>
    <p:extLst>
      <p:ext uri="{BB962C8B-B14F-4D97-AF65-F5344CB8AC3E}">
        <p14:creationId xmlns:p14="http://schemas.microsoft.com/office/powerpoint/2010/main" val="1314785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Дата 4"/>
          <p:cNvSpPr>
            <a:spLocks noGrp="1"/>
          </p:cNvSpPr>
          <p:nvPr>
            <p:ph type="dt" sz="half" idx="10"/>
          </p:nvPr>
        </p:nvSpPr>
        <p:spPr/>
        <p:txBody>
          <a:bodyPr/>
          <a:lstStyle/>
          <a:p>
            <a:fld id="{4206144D-9CFE-487C-ADD6-BFB41DD3A897}" type="datetimeFigureOut">
              <a:rPr lang="uk-UA" smtClean="0"/>
              <a:t>07.11.2023</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713A00BE-F381-4F94-9F0C-8EFE69CE5C4D}" type="slidenum">
              <a:rPr lang="uk-UA" smtClean="0"/>
              <a:t>‹#›</a:t>
            </a:fld>
            <a:endParaRPr lang="uk-UA"/>
          </a:p>
        </p:txBody>
      </p:sp>
    </p:spTree>
    <p:extLst>
      <p:ext uri="{BB962C8B-B14F-4D97-AF65-F5344CB8AC3E}">
        <p14:creationId xmlns:p14="http://schemas.microsoft.com/office/powerpoint/2010/main" val="1327028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uk-UA"/>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Дата 6"/>
          <p:cNvSpPr>
            <a:spLocks noGrp="1"/>
          </p:cNvSpPr>
          <p:nvPr>
            <p:ph type="dt" sz="half" idx="10"/>
          </p:nvPr>
        </p:nvSpPr>
        <p:spPr/>
        <p:txBody>
          <a:bodyPr/>
          <a:lstStyle/>
          <a:p>
            <a:fld id="{4206144D-9CFE-487C-ADD6-BFB41DD3A897}" type="datetimeFigureOut">
              <a:rPr lang="uk-UA" smtClean="0"/>
              <a:t>07.11.2023</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713A00BE-F381-4F94-9F0C-8EFE69CE5C4D}" type="slidenum">
              <a:rPr lang="uk-UA" smtClean="0"/>
              <a:t>‹#›</a:t>
            </a:fld>
            <a:endParaRPr lang="uk-UA"/>
          </a:p>
        </p:txBody>
      </p:sp>
    </p:spTree>
    <p:extLst>
      <p:ext uri="{BB962C8B-B14F-4D97-AF65-F5344CB8AC3E}">
        <p14:creationId xmlns:p14="http://schemas.microsoft.com/office/powerpoint/2010/main" val="3425794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Дата 2"/>
          <p:cNvSpPr>
            <a:spLocks noGrp="1"/>
          </p:cNvSpPr>
          <p:nvPr>
            <p:ph type="dt" sz="half" idx="10"/>
          </p:nvPr>
        </p:nvSpPr>
        <p:spPr/>
        <p:txBody>
          <a:bodyPr/>
          <a:lstStyle/>
          <a:p>
            <a:fld id="{4206144D-9CFE-487C-ADD6-BFB41DD3A897}" type="datetimeFigureOut">
              <a:rPr lang="uk-UA" smtClean="0"/>
              <a:t>07.11.2023</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713A00BE-F381-4F94-9F0C-8EFE69CE5C4D}" type="slidenum">
              <a:rPr lang="uk-UA" smtClean="0"/>
              <a:t>‹#›</a:t>
            </a:fld>
            <a:endParaRPr lang="uk-UA"/>
          </a:p>
        </p:txBody>
      </p:sp>
    </p:spTree>
    <p:extLst>
      <p:ext uri="{BB962C8B-B14F-4D97-AF65-F5344CB8AC3E}">
        <p14:creationId xmlns:p14="http://schemas.microsoft.com/office/powerpoint/2010/main" val="2306298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206144D-9CFE-487C-ADD6-BFB41DD3A897}" type="datetimeFigureOut">
              <a:rPr lang="uk-UA" smtClean="0"/>
              <a:t>07.11.2023</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713A00BE-F381-4F94-9F0C-8EFE69CE5C4D}" type="slidenum">
              <a:rPr lang="uk-UA" smtClean="0"/>
              <a:t>‹#›</a:t>
            </a:fld>
            <a:endParaRPr lang="uk-UA"/>
          </a:p>
        </p:txBody>
      </p:sp>
    </p:spTree>
    <p:extLst>
      <p:ext uri="{BB962C8B-B14F-4D97-AF65-F5344CB8AC3E}">
        <p14:creationId xmlns:p14="http://schemas.microsoft.com/office/powerpoint/2010/main" val="1045391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uk-UA"/>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206144D-9CFE-487C-ADD6-BFB41DD3A897}" type="datetimeFigureOut">
              <a:rPr lang="uk-UA" smtClean="0"/>
              <a:t>07.11.2023</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713A00BE-F381-4F94-9F0C-8EFE69CE5C4D}" type="slidenum">
              <a:rPr lang="uk-UA" smtClean="0"/>
              <a:t>‹#›</a:t>
            </a:fld>
            <a:endParaRPr lang="uk-UA"/>
          </a:p>
        </p:txBody>
      </p:sp>
    </p:spTree>
    <p:extLst>
      <p:ext uri="{BB962C8B-B14F-4D97-AF65-F5344CB8AC3E}">
        <p14:creationId xmlns:p14="http://schemas.microsoft.com/office/powerpoint/2010/main" val="1212446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uk-UA"/>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206144D-9CFE-487C-ADD6-BFB41DD3A897}" type="datetimeFigureOut">
              <a:rPr lang="uk-UA" smtClean="0"/>
              <a:t>07.11.2023</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713A00BE-F381-4F94-9F0C-8EFE69CE5C4D}" type="slidenum">
              <a:rPr lang="uk-UA" smtClean="0"/>
              <a:t>‹#›</a:t>
            </a:fld>
            <a:endParaRPr lang="uk-UA"/>
          </a:p>
        </p:txBody>
      </p:sp>
    </p:spTree>
    <p:extLst>
      <p:ext uri="{BB962C8B-B14F-4D97-AF65-F5344CB8AC3E}">
        <p14:creationId xmlns:p14="http://schemas.microsoft.com/office/powerpoint/2010/main" val="1607795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uk-UA"/>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06144D-9CFE-487C-ADD6-BFB41DD3A897}" type="datetimeFigureOut">
              <a:rPr lang="uk-UA" smtClean="0"/>
              <a:t>07.11.2023</a:t>
            </a:fld>
            <a:endParaRPr lang="uk-UA"/>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3A00BE-F381-4F94-9F0C-8EFE69CE5C4D}" type="slidenum">
              <a:rPr lang="uk-UA" smtClean="0"/>
              <a:t>‹#›</a:t>
            </a:fld>
            <a:endParaRPr lang="uk-UA"/>
          </a:p>
        </p:txBody>
      </p:sp>
    </p:spTree>
    <p:extLst>
      <p:ext uri="{BB962C8B-B14F-4D97-AF65-F5344CB8AC3E}">
        <p14:creationId xmlns:p14="http://schemas.microsoft.com/office/powerpoint/2010/main" val="6847416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5.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jpg"/><Relationship Id="rId4" Type="http://schemas.openxmlformats.org/officeDocument/2006/relationships/image" Target="../media/image57.png"/><Relationship Id="rId9" Type="http://schemas.openxmlformats.org/officeDocument/2006/relationships/image" Target="../media/image62.jpe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hyperlink" Target="https://nkpk.op.edu.ua/article/668" TargetMode="External"/><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emf"/><Relationship Id="rId7" Type="http://schemas.openxmlformats.org/officeDocument/2006/relationships/image" Target="../media/image18.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Заголовок 8"/>
          <p:cNvSpPr>
            <a:spLocks noGrp="1"/>
          </p:cNvSpPr>
          <p:nvPr>
            <p:ph type="ctrTitle"/>
          </p:nvPr>
        </p:nvSpPr>
        <p:spPr>
          <a:xfrm>
            <a:off x="2133600" y="1122363"/>
            <a:ext cx="9858103" cy="5330688"/>
          </a:xfrm>
        </p:spPr>
        <p:txBody>
          <a:bodyPr>
            <a:normAutofit fontScale="90000"/>
          </a:bodyPr>
          <a:lstStyle/>
          <a:p>
            <a:r>
              <a:rPr lang="ru-RU" b="1" dirty="0" smtClean="0">
                <a:solidFill>
                  <a:srgbClr val="002060"/>
                </a:solidFill>
                <a:latin typeface="Times New Roman" panose="02020603050405020304" pitchFamily="18" charset="0"/>
                <a:cs typeface="Times New Roman" panose="02020603050405020304" pitchFamily="18" charset="0"/>
              </a:rPr>
              <a:t>«</a:t>
            </a:r>
            <a:r>
              <a:rPr lang="ru-RU" b="1" dirty="0">
                <a:solidFill>
                  <a:srgbClr val="002060"/>
                </a:solidFill>
                <a:latin typeface="Times New Roman" panose="02020603050405020304" pitchFamily="18" charset="0"/>
                <a:cs typeface="Times New Roman" panose="02020603050405020304" pitchFamily="18" charset="0"/>
              </a:rPr>
              <a:t>ЗВІТ </a:t>
            </a:r>
            <a:r>
              <a:rPr lang="ru-RU" b="1" dirty="0" smtClean="0">
                <a:solidFill>
                  <a:srgbClr val="002060"/>
                </a:solidFill>
                <a:latin typeface="Times New Roman" panose="02020603050405020304" pitchFamily="18" charset="0"/>
                <a:cs typeface="Times New Roman" panose="02020603050405020304" pitchFamily="18" charset="0"/>
              </a:rPr>
              <a:t>ПРО </a:t>
            </a:r>
            <a:r>
              <a:rPr lang="ru-RU" b="1" dirty="0">
                <a:solidFill>
                  <a:srgbClr val="002060"/>
                </a:solidFill>
                <a:latin typeface="Times New Roman" panose="02020603050405020304" pitchFamily="18" charset="0"/>
                <a:cs typeface="Times New Roman" panose="02020603050405020304" pitchFamily="18" charset="0"/>
              </a:rPr>
              <a:t>ВИХОВНУ </a:t>
            </a:r>
            <a:r>
              <a:rPr lang="ru-RU" b="1" dirty="0" smtClean="0">
                <a:solidFill>
                  <a:srgbClr val="002060"/>
                </a:solidFill>
                <a:latin typeface="Times New Roman" panose="02020603050405020304" pitchFamily="18" charset="0"/>
                <a:cs typeface="Times New Roman" panose="02020603050405020304" pitchFamily="18" charset="0"/>
              </a:rPr>
              <a:t>РОБОТУ</a:t>
            </a:r>
            <a:br>
              <a:rPr lang="ru-RU" b="1" dirty="0" smtClean="0">
                <a:solidFill>
                  <a:srgbClr val="002060"/>
                </a:solidFill>
                <a:latin typeface="Times New Roman" panose="02020603050405020304" pitchFamily="18" charset="0"/>
                <a:cs typeface="Times New Roman" panose="02020603050405020304" pitchFamily="18" charset="0"/>
              </a:rPr>
            </a:br>
            <a:r>
              <a:rPr lang="ru-RU" b="1" dirty="0" smtClean="0">
                <a:solidFill>
                  <a:srgbClr val="002060"/>
                </a:solidFill>
                <a:latin typeface="Times New Roman" panose="02020603050405020304" pitchFamily="18" charset="0"/>
                <a:cs typeface="Times New Roman" panose="02020603050405020304" pitchFamily="18" charset="0"/>
              </a:rPr>
              <a:t/>
            </a:r>
            <a:br>
              <a:rPr lang="ru-RU" b="1" dirty="0" smtClean="0">
                <a:solidFill>
                  <a:srgbClr val="002060"/>
                </a:solidFill>
                <a:latin typeface="Times New Roman" panose="02020603050405020304" pitchFamily="18" charset="0"/>
                <a:cs typeface="Times New Roman" panose="02020603050405020304" pitchFamily="18" charset="0"/>
              </a:rPr>
            </a:br>
            <a:r>
              <a:rPr lang="ru-RU" b="1" dirty="0" smtClean="0">
                <a:solidFill>
                  <a:srgbClr val="002060"/>
                </a:solidFill>
                <a:latin typeface="Times New Roman" panose="02020603050405020304" pitchFamily="18" charset="0"/>
                <a:cs typeface="Times New Roman" panose="02020603050405020304" pitchFamily="18" charset="0"/>
              </a:rPr>
              <a:t> ДВНЗ </a:t>
            </a:r>
            <a:r>
              <a:rPr lang="ru-RU" b="1" dirty="0" err="1" smtClean="0">
                <a:solidFill>
                  <a:srgbClr val="002060"/>
                </a:solidFill>
                <a:latin typeface="Times New Roman" panose="02020603050405020304" pitchFamily="18" charset="0"/>
                <a:cs typeface="Times New Roman" panose="02020603050405020304" pitchFamily="18" charset="0"/>
              </a:rPr>
              <a:t>Донбаський</a:t>
            </a:r>
            <a:r>
              <a:rPr lang="ru-RU" b="1" dirty="0" smtClean="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державний</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педагогічний</a:t>
            </a:r>
            <a:r>
              <a:rPr lang="ru-RU" b="1" dirty="0">
                <a:solidFill>
                  <a:srgbClr val="002060"/>
                </a:solidFill>
                <a:latin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cs typeface="Times New Roman" panose="02020603050405020304" pitchFamily="18" charset="0"/>
              </a:rPr>
              <a:t>університет</a:t>
            </a:r>
            <a:r>
              <a:rPr lang="ru-RU" b="1" dirty="0">
                <a:solidFill>
                  <a:srgbClr val="002060"/>
                </a:solidFill>
                <a:latin typeface="Times New Roman" panose="02020603050405020304" pitchFamily="18" charset="0"/>
                <a:cs typeface="Times New Roman" panose="02020603050405020304" pitchFamily="18" charset="0"/>
              </a:rPr>
              <a:t>» </a:t>
            </a:r>
            <a:br>
              <a:rPr lang="ru-RU" b="1" dirty="0">
                <a:solidFill>
                  <a:srgbClr val="002060"/>
                </a:solidFill>
                <a:latin typeface="Times New Roman" panose="02020603050405020304" pitchFamily="18" charset="0"/>
                <a:cs typeface="Times New Roman" panose="02020603050405020304" pitchFamily="18" charset="0"/>
              </a:rPr>
            </a:br>
            <a:r>
              <a:rPr lang="ru-RU" b="1" dirty="0">
                <a:solidFill>
                  <a:srgbClr val="002060"/>
                </a:solidFill>
                <a:latin typeface="Times New Roman" panose="02020603050405020304" pitchFamily="18" charset="0"/>
                <a:cs typeface="Times New Roman" panose="02020603050405020304" pitchFamily="18" charset="0"/>
              </a:rPr>
              <a:t> </a:t>
            </a:r>
            <a:r>
              <a:rPr lang="ru-RU" b="1" dirty="0" smtClean="0">
                <a:solidFill>
                  <a:srgbClr val="002060"/>
                </a:solidFill>
                <a:latin typeface="Times New Roman" panose="02020603050405020304" pitchFamily="18" charset="0"/>
                <a:cs typeface="Times New Roman" panose="02020603050405020304" pitchFamily="18" charset="0"/>
              </a:rPr>
              <a:t>2022-2023 </a:t>
            </a:r>
            <a:r>
              <a:rPr lang="ru-RU" b="1" dirty="0" err="1">
                <a:solidFill>
                  <a:srgbClr val="002060"/>
                </a:solidFill>
                <a:latin typeface="Times New Roman" panose="02020603050405020304" pitchFamily="18" charset="0"/>
                <a:cs typeface="Times New Roman" panose="02020603050405020304" pitchFamily="18" charset="0"/>
              </a:rPr>
              <a:t>н.р</a:t>
            </a:r>
            <a:r>
              <a:rPr lang="ru-RU" b="1" dirty="0">
                <a:solidFill>
                  <a:srgbClr val="002060"/>
                </a:solidFill>
                <a:latin typeface="Times New Roman" panose="02020603050405020304" pitchFamily="18" charset="0"/>
                <a:cs typeface="Times New Roman" panose="02020603050405020304" pitchFamily="18" charset="0"/>
              </a:rPr>
              <a:t>.</a:t>
            </a:r>
            <a:r>
              <a:rPr lang="uk-UA" b="1" dirty="0">
                <a:solidFill>
                  <a:srgbClr val="002060"/>
                </a:solidFill>
                <a:latin typeface="Times New Roman" panose="02020603050405020304" pitchFamily="18" charset="0"/>
                <a:cs typeface="Times New Roman" panose="02020603050405020304" pitchFamily="18" charset="0"/>
              </a:rPr>
              <a:t/>
            </a:r>
            <a:br>
              <a:rPr lang="uk-UA" b="1" dirty="0">
                <a:solidFill>
                  <a:srgbClr val="002060"/>
                </a:solidFill>
                <a:latin typeface="Times New Roman" panose="02020603050405020304" pitchFamily="18" charset="0"/>
                <a:cs typeface="Times New Roman" panose="02020603050405020304" pitchFamily="18" charset="0"/>
              </a:rPr>
            </a:br>
            <a:endParaRPr lang="uk-UA" dirty="0"/>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571" y="206829"/>
            <a:ext cx="2939143" cy="2939143"/>
          </a:xfrm>
          <a:prstGeom prst="rect">
            <a:avLst/>
          </a:prstGeom>
        </p:spPr>
      </p:pic>
    </p:spTree>
    <p:extLst>
      <p:ext uri="{BB962C8B-B14F-4D97-AF65-F5344CB8AC3E}">
        <p14:creationId xmlns:p14="http://schemas.microsoft.com/office/powerpoint/2010/main" val="365135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Прямоугольник 1"/>
          <p:cNvSpPr/>
          <p:nvPr/>
        </p:nvSpPr>
        <p:spPr>
          <a:xfrm>
            <a:off x="2022103" y="385832"/>
            <a:ext cx="8587839" cy="369332"/>
          </a:xfrm>
          <a:prstGeom prst="rect">
            <a:avLst/>
          </a:prstGeom>
        </p:spPr>
        <p:txBody>
          <a:bodyPr wrap="square">
            <a:spAutoFit/>
          </a:bodyPr>
          <a:lstStyle/>
          <a:p>
            <a:r>
              <a:rPr lang="uk-UA" dirty="0" smtClean="0"/>
              <a:t>Кураторські години, присвячені 31-й річниці Незалежності України «Я – українець». </a:t>
            </a:r>
            <a:endParaRPr lang="uk-UA" dirty="0"/>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7928" y="895741"/>
            <a:ext cx="4725501" cy="2658095"/>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4160" y="3675680"/>
            <a:ext cx="5461440" cy="3072060"/>
          </a:xfrm>
          <a:prstGeom prst="rect">
            <a:avLst/>
          </a:prstGeom>
        </p:spPr>
      </p:pic>
      <p:pic>
        <p:nvPicPr>
          <p:cNvPr id="6" name="Рисунок 5"/>
          <p:cNvPicPr>
            <a:picLocks noChangeAspect="1"/>
          </p:cNvPicPr>
          <p:nvPr/>
        </p:nvPicPr>
        <p:blipFill>
          <a:blip r:embed="rId5"/>
          <a:stretch>
            <a:fillRect/>
          </a:stretch>
        </p:blipFill>
        <p:spPr>
          <a:xfrm>
            <a:off x="523844" y="895741"/>
            <a:ext cx="4933528" cy="2669679"/>
          </a:xfrm>
          <a:prstGeom prst="rect">
            <a:avLst/>
          </a:prstGeom>
        </p:spPr>
      </p:pic>
    </p:spTree>
    <p:extLst>
      <p:ext uri="{BB962C8B-B14F-4D97-AF65-F5344CB8AC3E}">
        <p14:creationId xmlns:p14="http://schemas.microsoft.com/office/powerpoint/2010/main" val="2877122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Прямоугольник 1"/>
          <p:cNvSpPr/>
          <p:nvPr/>
        </p:nvSpPr>
        <p:spPr>
          <a:xfrm>
            <a:off x="443346" y="529166"/>
            <a:ext cx="6096000" cy="2031325"/>
          </a:xfrm>
          <a:prstGeom prst="rect">
            <a:avLst/>
          </a:prstGeom>
        </p:spPr>
        <p:txBody>
          <a:bodyPr>
            <a:spAutoFit/>
          </a:bodyPr>
          <a:lstStyle/>
          <a:p>
            <a:r>
              <a:rPr lang="uk-UA" dirty="0" smtClean="0"/>
              <a:t>14.10.22 – День захисників та захисниць України. Під гаслом «Боролись! Боремось! Поборемо!» було проведено цикл заходів, зокрема:</a:t>
            </a:r>
          </a:p>
          <a:p>
            <a:r>
              <a:rPr lang="uk-UA" dirty="0" smtClean="0"/>
              <a:t>«14 жовтня - День українського козацтва і захисників України», «На захист Батьківщини», «День Козацтва, свято Покрови Пресвятої Богородиці та День захисника і захисниць України», «Слава незламним захисникам» .</a:t>
            </a: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3999" y="529166"/>
            <a:ext cx="2671990" cy="5112327"/>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6616" y="4558167"/>
            <a:ext cx="3952709" cy="2223399"/>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311" y="2560491"/>
            <a:ext cx="4892305" cy="2750578"/>
          </a:xfrm>
          <a:prstGeom prst="rect">
            <a:avLst/>
          </a:prstGeom>
        </p:spPr>
      </p:pic>
      <p:pic>
        <p:nvPicPr>
          <p:cNvPr id="7" name="Рисунок 6"/>
          <p:cNvPicPr>
            <a:picLocks noChangeAspect="1"/>
          </p:cNvPicPr>
          <p:nvPr/>
        </p:nvPicPr>
        <p:blipFill>
          <a:blip r:embed="rId6"/>
          <a:stretch>
            <a:fillRect/>
          </a:stretch>
        </p:blipFill>
        <p:spPr>
          <a:xfrm>
            <a:off x="5927522" y="2185625"/>
            <a:ext cx="3060466" cy="2296108"/>
          </a:xfrm>
          <a:prstGeom prst="rect">
            <a:avLst/>
          </a:prstGeom>
        </p:spPr>
      </p:pic>
    </p:spTree>
    <p:extLst>
      <p:ext uri="{BB962C8B-B14F-4D97-AF65-F5344CB8AC3E}">
        <p14:creationId xmlns:p14="http://schemas.microsoft.com/office/powerpoint/2010/main" val="1898341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Прямоугольник 1"/>
          <p:cNvSpPr/>
          <p:nvPr/>
        </p:nvSpPr>
        <p:spPr>
          <a:xfrm>
            <a:off x="1088571" y="293685"/>
            <a:ext cx="10036629" cy="954107"/>
          </a:xfrm>
          <a:prstGeom prst="rect">
            <a:avLst/>
          </a:prstGeom>
        </p:spPr>
        <p:txBody>
          <a:bodyPr wrap="square">
            <a:spAutoFit/>
          </a:bodyPr>
          <a:lstStyle/>
          <a:p>
            <a:r>
              <a:rPr lang="ru-RU" sz="1400" dirty="0" smtClean="0"/>
              <a:t>24.10.22 – До Дня </a:t>
            </a:r>
            <a:r>
              <a:rPr lang="ru-RU" sz="1400" dirty="0" err="1" smtClean="0"/>
              <a:t>спротиву</a:t>
            </a:r>
            <a:r>
              <a:rPr lang="ru-RU" sz="1400" dirty="0" smtClean="0"/>
              <a:t> </a:t>
            </a:r>
            <a:r>
              <a:rPr lang="ru-RU" sz="1400" dirty="0" err="1" smtClean="0"/>
              <a:t>окупації</a:t>
            </a:r>
            <a:r>
              <a:rPr lang="ru-RU" sz="1400" dirty="0" smtClean="0"/>
              <a:t> АР </a:t>
            </a:r>
            <a:r>
              <a:rPr lang="ru-RU" sz="1400" dirty="0" err="1" smtClean="0"/>
              <a:t>Крим</a:t>
            </a:r>
            <a:r>
              <a:rPr lang="ru-RU" sz="1400" dirty="0" smtClean="0"/>
              <a:t> там м. Севастополя .</a:t>
            </a:r>
          </a:p>
          <a:p>
            <a:r>
              <a:rPr lang="ru-RU" sz="1400" dirty="0" err="1" smtClean="0"/>
              <a:t>Було</a:t>
            </a:r>
            <a:r>
              <a:rPr lang="ru-RU" sz="1400" dirty="0" smtClean="0"/>
              <a:t> проведено цикл </a:t>
            </a:r>
            <a:r>
              <a:rPr lang="ru-RU" sz="1400" dirty="0" err="1" smtClean="0"/>
              <a:t>кураторських</a:t>
            </a:r>
            <a:r>
              <a:rPr lang="ru-RU" sz="1400" dirty="0" smtClean="0"/>
              <a:t> годин: «“</a:t>
            </a:r>
            <a:r>
              <a:rPr lang="ru-RU" sz="1400" dirty="0" err="1" smtClean="0"/>
              <a:t>Крим</a:t>
            </a:r>
            <a:r>
              <a:rPr lang="ru-RU" sz="1400" dirty="0" smtClean="0"/>
              <a:t>: як </a:t>
            </a:r>
            <a:r>
              <a:rPr lang="ru-RU" sz="1400" dirty="0" err="1" smtClean="0"/>
              <a:t>це</a:t>
            </a:r>
            <a:r>
              <a:rPr lang="ru-RU" sz="1400" dirty="0" smtClean="0"/>
              <a:t> </a:t>
            </a:r>
            <a:r>
              <a:rPr lang="ru-RU" sz="1400" dirty="0" err="1" smtClean="0"/>
              <a:t>було</a:t>
            </a:r>
            <a:r>
              <a:rPr lang="ru-RU" sz="1400" dirty="0" smtClean="0"/>
              <a:t>”», «26 лютого - Дня </a:t>
            </a:r>
            <a:r>
              <a:rPr lang="ru-RU" sz="1400" dirty="0" err="1" smtClean="0"/>
              <a:t>спротиву</a:t>
            </a:r>
            <a:r>
              <a:rPr lang="ru-RU" sz="1400" dirty="0" smtClean="0"/>
              <a:t> </a:t>
            </a:r>
            <a:r>
              <a:rPr lang="ru-RU" sz="1400" dirty="0" err="1" smtClean="0"/>
              <a:t>окупації</a:t>
            </a:r>
            <a:r>
              <a:rPr lang="ru-RU" sz="1400" dirty="0" smtClean="0"/>
              <a:t> </a:t>
            </a:r>
            <a:r>
              <a:rPr lang="ru-RU" sz="1400" dirty="0" err="1" smtClean="0"/>
              <a:t>Автономної</a:t>
            </a:r>
            <a:r>
              <a:rPr lang="ru-RU" sz="1400" dirty="0" smtClean="0"/>
              <a:t> </a:t>
            </a:r>
            <a:r>
              <a:rPr lang="ru-RU" sz="1400" dirty="0" err="1" smtClean="0"/>
              <a:t>Республіки</a:t>
            </a:r>
            <a:r>
              <a:rPr lang="ru-RU" sz="1400" dirty="0" smtClean="0"/>
              <a:t> </a:t>
            </a:r>
            <a:r>
              <a:rPr lang="ru-RU" sz="1400" dirty="0" err="1" smtClean="0"/>
              <a:t>Крим</a:t>
            </a:r>
            <a:r>
              <a:rPr lang="ru-RU" sz="1400" dirty="0" smtClean="0"/>
              <a:t> та </a:t>
            </a:r>
            <a:r>
              <a:rPr lang="ru-RU" sz="1400" dirty="0" err="1" smtClean="0"/>
              <a:t>міста</a:t>
            </a:r>
            <a:r>
              <a:rPr lang="ru-RU" sz="1400" dirty="0" smtClean="0"/>
              <a:t> Севастополя», «</a:t>
            </a:r>
            <a:r>
              <a:rPr lang="ru-RU" sz="1400" dirty="0" err="1" smtClean="0"/>
              <a:t>Крим</a:t>
            </a:r>
            <a:r>
              <a:rPr lang="ru-RU" sz="1400" dirty="0" smtClean="0"/>
              <a:t> – </a:t>
            </a:r>
            <a:r>
              <a:rPr lang="ru-RU" sz="1400" dirty="0" err="1" smtClean="0"/>
              <a:t>це</a:t>
            </a:r>
            <a:r>
              <a:rPr lang="ru-RU" sz="1400" dirty="0" smtClean="0"/>
              <a:t> </a:t>
            </a:r>
            <a:r>
              <a:rPr lang="ru-RU" sz="1400" dirty="0" err="1" smtClean="0"/>
              <a:t>Україна</a:t>
            </a:r>
            <a:r>
              <a:rPr lang="ru-RU" sz="1400" dirty="0" smtClean="0"/>
              <a:t>!», «День </a:t>
            </a:r>
            <a:r>
              <a:rPr lang="ru-RU" sz="1400" dirty="0" err="1" smtClean="0"/>
              <a:t>кримського</a:t>
            </a:r>
            <a:r>
              <a:rPr lang="ru-RU" sz="1400" dirty="0" smtClean="0"/>
              <a:t> </a:t>
            </a:r>
            <a:r>
              <a:rPr lang="ru-RU" sz="1400" dirty="0" err="1" smtClean="0"/>
              <a:t>спротиву</a:t>
            </a:r>
            <a:r>
              <a:rPr lang="ru-RU" sz="1400" dirty="0" smtClean="0"/>
              <a:t> </a:t>
            </a:r>
            <a:r>
              <a:rPr lang="ru-RU" sz="1400" dirty="0" err="1" smtClean="0"/>
              <a:t>російській</a:t>
            </a:r>
            <a:r>
              <a:rPr lang="ru-RU" sz="1400" dirty="0" smtClean="0"/>
              <a:t> </a:t>
            </a:r>
            <a:r>
              <a:rPr lang="ru-RU" sz="1400" dirty="0" err="1" smtClean="0"/>
              <a:t>окупації</a:t>
            </a:r>
            <a:r>
              <a:rPr lang="ru-RU" sz="1400" dirty="0" smtClean="0"/>
              <a:t>». Разом з кураторами ними </a:t>
            </a:r>
            <a:r>
              <a:rPr lang="ru-RU" sz="1400" dirty="0" err="1" smtClean="0"/>
              <a:t>було</a:t>
            </a:r>
            <a:r>
              <a:rPr lang="ru-RU" sz="1400" dirty="0" smtClean="0"/>
              <a:t> </a:t>
            </a:r>
            <a:r>
              <a:rPr lang="ru-RU" sz="1400" dirty="0" err="1" smtClean="0"/>
              <a:t>розглянуто</a:t>
            </a:r>
            <a:r>
              <a:rPr lang="ru-RU" sz="1400" dirty="0" smtClean="0"/>
              <a:t> </a:t>
            </a:r>
            <a:r>
              <a:rPr lang="ru-RU" sz="1400" dirty="0" err="1" smtClean="0"/>
              <a:t>історію</a:t>
            </a:r>
            <a:r>
              <a:rPr lang="ru-RU" sz="1400" dirty="0" smtClean="0"/>
              <a:t> </a:t>
            </a:r>
            <a:r>
              <a:rPr lang="ru-RU" sz="1400" dirty="0" err="1" smtClean="0"/>
              <a:t>становлення</a:t>
            </a:r>
            <a:r>
              <a:rPr lang="ru-RU" sz="1400" dirty="0" smtClean="0"/>
              <a:t> </a:t>
            </a:r>
            <a:r>
              <a:rPr lang="ru-RU" sz="1400" dirty="0" err="1" smtClean="0"/>
              <a:t>Республіки</a:t>
            </a:r>
            <a:r>
              <a:rPr lang="ru-RU" sz="1400" dirty="0" smtClean="0"/>
              <a:t> </a:t>
            </a:r>
            <a:r>
              <a:rPr lang="ru-RU" sz="1400" dirty="0" err="1" smtClean="0"/>
              <a:t>Крим</a:t>
            </a:r>
            <a:r>
              <a:rPr lang="ru-RU" sz="1400" dirty="0" smtClean="0"/>
              <a:t>. </a:t>
            </a:r>
            <a:r>
              <a:rPr lang="ru-RU" sz="1400" dirty="0" err="1" smtClean="0"/>
              <a:t>Також</a:t>
            </a:r>
            <a:r>
              <a:rPr lang="ru-RU" sz="1400" dirty="0" smtClean="0"/>
              <a:t> </a:t>
            </a:r>
            <a:r>
              <a:rPr lang="ru-RU" sz="1400" dirty="0" err="1" smtClean="0"/>
              <a:t>студенти</a:t>
            </a:r>
            <a:r>
              <a:rPr lang="ru-RU" sz="1400" dirty="0" smtClean="0"/>
              <a:t> </a:t>
            </a:r>
            <a:r>
              <a:rPr lang="ru-RU" sz="1400" dirty="0" err="1" smtClean="0"/>
              <a:t>торкнулися</a:t>
            </a:r>
            <a:r>
              <a:rPr lang="ru-RU" sz="1400" dirty="0" smtClean="0"/>
              <a:t> теми </a:t>
            </a:r>
            <a:r>
              <a:rPr lang="ru-RU" sz="1400" dirty="0" err="1" smtClean="0"/>
              <a:t>окупації</a:t>
            </a:r>
            <a:r>
              <a:rPr lang="ru-RU" sz="1400" dirty="0" smtClean="0"/>
              <a:t> та </a:t>
            </a:r>
            <a:r>
              <a:rPr lang="ru-RU" sz="1400" dirty="0" err="1" smtClean="0"/>
              <a:t>анексії</a:t>
            </a:r>
            <a:r>
              <a:rPr lang="ru-RU" sz="1400" dirty="0" smtClean="0"/>
              <a:t> </a:t>
            </a:r>
            <a:r>
              <a:rPr lang="ru-RU" sz="1400" dirty="0" err="1" smtClean="0"/>
              <a:t>Криму</a:t>
            </a:r>
            <a:r>
              <a:rPr lang="ru-RU" sz="1400" dirty="0" smtClean="0"/>
              <a:t>.</a:t>
            </a:r>
            <a:endParaRPr lang="ru-RU" sz="1400" dirty="0"/>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6885" y="1328566"/>
            <a:ext cx="4265924" cy="2530930"/>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6389" y="4106051"/>
            <a:ext cx="4524566" cy="25438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523" y="1307303"/>
            <a:ext cx="4577295" cy="2573456"/>
          </a:xfrm>
          <a:prstGeom prst="rect">
            <a:avLst/>
          </a:prstGeom>
        </p:spPr>
      </p:pic>
      <p:pic>
        <p:nvPicPr>
          <p:cNvPr id="7" name="Рисунок 6"/>
          <p:cNvPicPr>
            <a:picLocks noChangeAspect="1"/>
          </p:cNvPicPr>
          <p:nvPr/>
        </p:nvPicPr>
        <p:blipFill>
          <a:blip r:embed="rId6"/>
          <a:stretch>
            <a:fillRect/>
          </a:stretch>
        </p:blipFill>
        <p:spPr>
          <a:xfrm>
            <a:off x="6679349" y="4106051"/>
            <a:ext cx="4445851" cy="2502719"/>
          </a:xfrm>
          <a:prstGeom prst="rect">
            <a:avLst/>
          </a:prstGeom>
        </p:spPr>
      </p:pic>
    </p:spTree>
    <p:extLst>
      <p:ext uri="{BB962C8B-B14F-4D97-AF65-F5344CB8AC3E}">
        <p14:creationId xmlns:p14="http://schemas.microsoft.com/office/powerpoint/2010/main" val="1720255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Прямоугольник 1"/>
          <p:cNvSpPr/>
          <p:nvPr/>
        </p:nvSpPr>
        <p:spPr>
          <a:xfrm>
            <a:off x="5642759" y="209463"/>
            <a:ext cx="6096000" cy="1477328"/>
          </a:xfrm>
          <a:prstGeom prst="rect">
            <a:avLst/>
          </a:prstGeom>
        </p:spPr>
        <p:txBody>
          <a:bodyPr>
            <a:spAutoFit/>
          </a:bodyPr>
          <a:lstStyle/>
          <a:p>
            <a:r>
              <a:rPr lang="ru-RU" dirty="0" smtClean="0"/>
              <a:t>21.11.2022 - День </a:t>
            </a:r>
            <a:r>
              <a:rPr lang="ru-RU" dirty="0" err="1" smtClean="0"/>
              <a:t>Гідності</a:t>
            </a:r>
            <a:r>
              <a:rPr lang="ru-RU" dirty="0" smtClean="0"/>
              <a:t> та </a:t>
            </a:r>
            <a:r>
              <a:rPr lang="ru-RU" dirty="0" err="1" smtClean="0"/>
              <a:t>Свободи</a:t>
            </a:r>
            <a:r>
              <a:rPr lang="ru-RU" dirty="0" smtClean="0"/>
              <a:t>. </a:t>
            </a:r>
            <a:r>
              <a:rPr lang="ru-RU" dirty="0" err="1" smtClean="0"/>
              <a:t>Було</a:t>
            </a:r>
            <a:r>
              <a:rPr lang="ru-RU" dirty="0" smtClean="0"/>
              <a:t> проведено </a:t>
            </a:r>
            <a:r>
              <a:rPr lang="ru-RU" dirty="0" err="1" smtClean="0"/>
              <a:t>круглий</a:t>
            </a:r>
            <a:r>
              <a:rPr lang="ru-RU" dirty="0" smtClean="0"/>
              <a:t> </a:t>
            </a:r>
            <a:r>
              <a:rPr lang="ru-RU" dirty="0" err="1" smtClean="0"/>
              <a:t>стіл</a:t>
            </a:r>
            <a:r>
              <a:rPr lang="ru-RU" dirty="0" smtClean="0"/>
              <a:t> «</a:t>
            </a:r>
            <a:r>
              <a:rPr lang="ru-RU" dirty="0" err="1" smtClean="0"/>
              <a:t>Україна</a:t>
            </a:r>
            <a:r>
              <a:rPr lang="ru-RU" dirty="0" smtClean="0"/>
              <a:t> – </a:t>
            </a:r>
            <a:r>
              <a:rPr lang="ru-RU" dirty="0" err="1" smtClean="0"/>
              <a:t>країна</a:t>
            </a:r>
            <a:r>
              <a:rPr lang="ru-RU" dirty="0" smtClean="0"/>
              <a:t> </a:t>
            </a:r>
            <a:r>
              <a:rPr lang="ru-RU" dirty="0" err="1" smtClean="0"/>
              <a:t>нескорених</a:t>
            </a:r>
            <a:r>
              <a:rPr lang="ru-RU" dirty="0" smtClean="0"/>
              <a:t>», на </a:t>
            </a:r>
            <a:r>
              <a:rPr lang="ru-RU" dirty="0" err="1" smtClean="0"/>
              <a:t>якому</a:t>
            </a:r>
            <a:r>
              <a:rPr lang="ru-RU" dirty="0" smtClean="0"/>
              <a:t> </a:t>
            </a:r>
            <a:r>
              <a:rPr lang="ru-RU" dirty="0" err="1" smtClean="0"/>
              <a:t>пригадали</a:t>
            </a:r>
            <a:r>
              <a:rPr lang="ru-RU" dirty="0" smtClean="0"/>
              <a:t> </a:t>
            </a:r>
            <a:r>
              <a:rPr lang="ru-RU" dirty="0" err="1" smtClean="0"/>
              <a:t>події</a:t>
            </a:r>
            <a:r>
              <a:rPr lang="ru-RU" dirty="0" smtClean="0"/>
              <a:t>, </a:t>
            </a:r>
            <a:r>
              <a:rPr lang="ru-RU" dirty="0" err="1" smtClean="0"/>
              <a:t>які</a:t>
            </a:r>
            <a:r>
              <a:rPr lang="ru-RU" dirty="0" smtClean="0"/>
              <a:t> </a:t>
            </a:r>
            <a:r>
              <a:rPr lang="ru-RU" dirty="0" err="1" smtClean="0"/>
              <a:t>відбувалися</a:t>
            </a:r>
            <a:r>
              <a:rPr lang="ru-RU" dirty="0" smtClean="0"/>
              <a:t> в </a:t>
            </a:r>
            <a:r>
              <a:rPr lang="ru-RU" dirty="0" err="1" smtClean="0"/>
              <a:t>Україні</a:t>
            </a:r>
            <a:r>
              <a:rPr lang="ru-RU" dirty="0" smtClean="0"/>
              <a:t> у 2004 </a:t>
            </a:r>
            <a:r>
              <a:rPr lang="ru-RU" dirty="0" err="1" smtClean="0"/>
              <a:t>році</a:t>
            </a:r>
            <a:r>
              <a:rPr lang="ru-RU" dirty="0" smtClean="0"/>
              <a:t>, коли всю </a:t>
            </a:r>
            <a:r>
              <a:rPr lang="ru-RU" dirty="0" err="1" smtClean="0"/>
              <a:t>країну</a:t>
            </a:r>
            <a:r>
              <a:rPr lang="ru-RU" dirty="0" smtClean="0"/>
              <a:t> </a:t>
            </a:r>
            <a:r>
              <a:rPr lang="ru-RU" dirty="0" err="1" smtClean="0"/>
              <a:t>сколихнула</a:t>
            </a:r>
            <a:r>
              <a:rPr lang="ru-RU" dirty="0" smtClean="0"/>
              <a:t> </a:t>
            </a:r>
            <a:r>
              <a:rPr lang="ru-RU" dirty="0" err="1" smtClean="0"/>
              <a:t>Помаранчева</a:t>
            </a:r>
            <a:r>
              <a:rPr lang="ru-RU" dirty="0" smtClean="0"/>
              <a:t> </a:t>
            </a:r>
            <a:r>
              <a:rPr lang="ru-RU" dirty="0" err="1" smtClean="0"/>
              <a:t>революція</a:t>
            </a:r>
            <a:r>
              <a:rPr lang="ru-RU" dirty="0" smtClean="0"/>
              <a:t>,  і 2013 </a:t>
            </a:r>
            <a:r>
              <a:rPr lang="ru-RU" dirty="0" err="1" smtClean="0"/>
              <a:t>році</a:t>
            </a:r>
            <a:r>
              <a:rPr lang="ru-RU" dirty="0" smtClean="0"/>
              <a:t> на </a:t>
            </a:r>
            <a:r>
              <a:rPr lang="ru-RU" dirty="0" err="1" smtClean="0"/>
              <a:t>Майдані</a:t>
            </a:r>
            <a:r>
              <a:rPr lang="ru-RU" dirty="0" smtClean="0"/>
              <a:t> </a:t>
            </a:r>
            <a:r>
              <a:rPr lang="ru-RU" dirty="0" err="1" smtClean="0"/>
              <a:t>Незалежності</a:t>
            </a:r>
            <a:r>
              <a:rPr lang="ru-RU" dirty="0" smtClean="0"/>
              <a:t>.</a:t>
            </a:r>
            <a:endParaRPr lang="uk-UA" dirty="0"/>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414" y="98934"/>
            <a:ext cx="5148881" cy="2896245"/>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8651" y="4303568"/>
            <a:ext cx="4520160" cy="2542590"/>
          </a:xfrm>
          <a:prstGeom prst="rect">
            <a:avLst/>
          </a:prstGeom>
        </p:spPr>
      </p:pic>
      <p:pic>
        <p:nvPicPr>
          <p:cNvPr id="6" name="Рисунок 5"/>
          <p:cNvPicPr>
            <a:picLocks noChangeAspect="1"/>
          </p:cNvPicPr>
          <p:nvPr/>
        </p:nvPicPr>
        <p:blipFill>
          <a:blip r:embed="rId5"/>
          <a:stretch>
            <a:fillRect/>
          </a:stretch>
        </p:blipFill>
        <p:spPr>
          <a:xfrm>
            <a:off x="0" y="3160276"/>
            <a:ext cx="4359765" cy="2454258"/>
          </a:xfrm>
          <a:prstGeom prst="rect">
            <a:avLst/>
          </a:prstGeom>
        </p:spPr>
      </p:pic>
      <p:pic>
        <p:nvPicPr>
          <p:cNvPr id="7" name="Рисунок 6"/>
          <p:cNvPicPr>
            <a:picLocks noChangeAspect="1"/>
          </p:cNvPicPr>
          <p:nvPr/>
        </p:nvPicPr>
        <p:blipFill>
          <a:blip r:embed="rId6"/>
          <a:stretch>
            <a:fillRect/>
          </a:stretch>
        </p:blipFill>
        <p:spPr>
          <a:xfrm>
            <a:off x="6686825" y="1736115"/>
            <a:ext cx="4560845" cy="2567453"/>
          </a:xfrm>
          <a:prstGeom prst="rect">
            <a:avLst/>
          </a:prstGeom>
        </p:spPr>
      </p:pic>
    </p:spTree>
    <p:extLst>
      <p:ext uri="{BB962C8B-B14F-4D97-AF65-F5344CB8AC3E}">
        <p14:creationId xmlns:p14="http://schemas.microsoft.com/office/powerpoint/2010/main" val="1061814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Прямоугольник 1"/>
          <p:cNvSpPr/>
          <p:nvPr/>
        </p:nvSpPr>
        <p:spPr>
          <a:xfrm>
            <a:off x="7402286" y="1022420"/>
            <a:ext cx="3493984" cy="1754326"/>
          </a:xfrm>
          <a:prstGeom prst="rect">
            <a:avLst/>
          </a:prstGeom>
        </p:spPr>
        <p:txBody>
          <a:bodyPr wrap="square">
            <a:spAutoFit/>
          </a:bodyPr>
          <a:lstStyle/>
          <a:p>
            <a:r>
              <a:rPr lang="uk-UA" dirty="0" smtClean="0"/>
              <a:t>20 лютого 2023 року відбувся онлайн виховний захід щодо увічнення пам’яті Героїв Небесної Сотні під гаслом «Небесна Сотня – перші Г</a:t>
            </a:r>
            <a:r>
              <a:rPr lang="en-US" dirty="0" err="1" smtClean="0"/>
              <a:t>epo</a:t>
            </a:r>
            <a:r>
              <a:rPr lang="uk-UA" dirty="0" smtClean="0"/>
              <a:t>ї російсько-української війни»:</a:t>
            </a:r>
            <a:endParaRPr lang="uk-UA" dirty="0"/>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0340" y="3893554"/>
            <a:ext cx="7765671" cy="2644999"/>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491" y="173305"/>
            <a:ext cx="5787901" cy="3255695"/>
          </a:xfrm>
          <a:prstGeom prst="rect">
            <a:avLst/>
          </a:prstGeom>
        </p:spPr>
      </p:pic>
    </p:spTree>
    <p:extLst>
      <p:ext uri="{BB962C8B-B14F-4D97-AF65-F5344CB8AC3E}">
        <p14:creationId xmlns:p14="http://schemas.microsoft.com/office/powerpoint/2010/main" val="3603661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Прямоугольник 1"/>
          <p:cNvSpPr/>
          <p:nvPr/>
        </p:nvSpPr>
        <p:spPr>
          <a:xfrm>
            <a:off x="1465943" y="183137"/>
            <a:ext cx="9956799" cy="523220"/>
          </a:xfrm>
          <a:prstGeom prst="rect">
            <a:avLst/>
          </a:prstGeom>
        </p:spPr>
        <p:txBody>
          <a:bodyPr wrap="square">
            <a:spAutoFit/>
          </a:bodyPr>
          <a:lstStyle/>
          <a:p>
            <a:r>
              <a:rPr lang="ru-RU" sz="2800" b="1" dirty="0" err="1" smtClean="0">
                <a:solidFill>
                  <a:srgbClr val="002060"/>
                </a:solidFill>
              </a:rPr>
              <a:t>Фізичне</a:t>
            </a:r>
            <a:r>
              <a:rPr lang="ru-RU" sz="2800" b="1" dirty="0" smtClean="0">
                <a:solidFill>
                  <a:srgbClr val="002060"/>
                </a:solidFill>
              </a:rPr>
              <a:t> </a:t>
            </a:r>
            <a:r>
              <a:rPr lang="ru-RU" sz="2800" b="1" dirty="0" err="1" smtClean="0">
                <a:solidFill>
                  <a:srgbClr val="002060"/>
                </a:solidFill>
              </a:rPr>
              <a:t>виховання</a:t>
            </a:r>
            <a:r>
              <a:rPr lang="ru-RU" sz="2800" b="1" dirty="0" smtClean="0">
                <a:solidFill>
                  <a:srgbClr val="002060"/>
                </a:solidFill>
              </a:rPr>
              <a:t> та </a:t>
            </a:r>
            <a:r>
              <a:rPr lang="ru-RU" sz="2800" b="1" dirty="0" err="1" smtClean="0">
                <a:solidFill>
                  <a:srgbClr val="002060"/>
                </a:solidFill>
              </a:rPr>
              <a:t>утвердження</a:t>
            </a:r>
            <a:r>
              <a:rPr lang="ru-RU" sz="2800" b="1" dirty="0" smtClean="0">
                <a:solidFill>
                  <a:srgbClr val="002060"/>
                </a:solidFill>
              </a:rPr>
              <a:t> здорового способу </a:t>
            </a:r>
            <a:r>
              <a:rPr lang="ru-RU" sz="2800" b="1" dirty="0" err="1" smtClean="0">
                <a:solidFill>
                  <a:srgbClr val="002060"/>
                </a:solidFill>
              </a:rPr>
              <a:t>життя</a:t>
            </a:r>
            <a:r>
              <a:rPr lang="ru-RU" sz="2800" b="1" dirty="0" smtClean="0">
                <a:solidFill>
                  <a:srgbClr val="002060"/>
                </a:solidFill>
              </a:rPr>
              <a:t> </a:t>
            </a:r>
            <a:endParaRPr lang="uk-UA" sz="2800" b="1" dirty="0">
              <a:solidFill>
                <a:srgbClr val="002060"/>
              </a:solidFill>
            </a:endParaRPr>
          </a:p>
        </p:txBody>
      </p:sp>
      <p:sp>
        <p:nvSpPr>
          <p:cNvPr id="3" name="Прямоугольник 2"/>
          <p:cNvSpPr/>
          <p:nvPr/>
        </p:nvSpPr>
        <p:spPr>
          <a:xfrm>
            <a:off x="319314" y="706357"/>
            <a:ext cx="6441704" cy="2308324"/>
          </a:xfrm>
          <a:prstGeom prst="rect">
            <a:avLst/>
          </a:prstGeom>
        </p:spPr>
        <p:txBody>
          <a:bodyPr wrap="square">
            <a:spAutoFit/>
          </a:bodyPr>
          <a:lstStyle/>
          <a:p>
            <a:r>
              <a:rPr lang="ru-RU" dirty="0" smtClean="0"/>
              <a:t>17 </a:t>
            </a:r>
            <a:r>
              <a:rPr lang="ru-RU" dirty="0" err="1" smtClean="0"/>
              <a:t>березня</a:t>
            </a:r>
            <a:r>
              <a:rPr lang="ru-RU" dirty="0" smtClean="0"/>
              <a:t> 2023 р. </a:t>
            </a:r>
            <a:r>
              <a:rPr lang="ru-RU" dirty="0" err="1" smtClean="0"/>
              <a:t>студенти</a:t>
            </a:r>
            <a:r>
              <a:rPr lang="ru-RU" dirty="0" smtClean="0"/>
              <a:t> </a:t>
            </a:r>
            <a:r>
              <a:rPr lang="ru-RU" dirty="0" err="1" smtClean="0"/>
              <a:t>фізико-математичного</a:t>
            </a:r>
            <a:r>
              <a:rPr lang="ru-RU" dirty="0" smtClean="0"/>
              <a:t> факультету </a:t>
            </a:r>
            <a:r>
              <a:rPr lang="ru-RU" dirty="0" err="1" smtClean="0"/>
              <a:t>Анастасія</a:t>
            </a:r>
            <a:r>
              <a:rPr lang="ru-RU" dirty="0" smtClean="0"/>
              <a:t> </a:t>
            </a:r>
            <a:r>
              <a:rPr lang="ru-RU" dirty="0" err="1" smtClean="0"/>
              <a:t>Вайновська</a:t>
            </a:r>
            <a:r>
              <a:rPr lang="ru-RU" dirty="0" smtClean="0"/>
              <a:t>, Марина </a:t>
            </a:r>
            <a:r>
              <a:rPr lang="ru-RU" dirty="0" err="1" smtClean="0"/>
              <a:t>Копилова</a:t>
            </a:r>
            <a:r>
              <a:rPr lang="ru-RU" dirty="0" smtClean="0"/>
              <a:t> та </a:t>
            </a:r>
            <a:r>
              <a:rPr lang="ru-RU" dirty="0" err="1" smtClean="0"/>
              <a:t>Андрій</a:t>
            </a:r>
            <a:r>
              <a:rPr lang="ru-RU" dirty="0" smtClean="0"/>
              <a:t> </a:t>
            </a:r>
            <a:r>
              <a:rPr lang="ru-RU" dirty="0" err="1" smtClean="0"/>
              <a:t>Заїка</a:t>
            </a:r>
            <a:r>
              <a:rPr lang="ru-RU" dirty="0" smtClean="0"/>
              <a:t> брали участь у X </a:t>
            </a:r>
            <a:r>
              <a:rPr lang="ru-RU" dirty="0" err="1" smtClean="0"/>
              <a:t>Міжнародній</a:t>
            </a:r>
            <a:r>
              <a:rPr lang="ru-RU" dirty="0" smtClean="0"/>
              <a:t> </a:t>
            </a:r>
            <a:r>
              <a:rPr lang="ru-RU" dirty="0" err="1" smtClean="0"/>
              <a:t>науково-практичній</a:t>
            </a:r>
            <a:r>
              <a:rPr lang="ru-RU" dirty="0" smtClean="0"/>
              <a:t> </a:t>
            </a:r>
            <a:r>
              <a:rPr lang="ru-RU" dirty="0" err="1" smtClean="0"/>
              <a:t>конференції</a:t>
            </a:r>
            <a:r>
              <a:rPr lang="ru-RU" dirty="0" smtClean="0"/>
              <a:t> «</a:t>
            </a:r>
            <a:r>
              <a:rPr lang="ru-RU" dirty="0" err="1" smtClean="0"/>
              <a:t>Взаємодія</a:t>
            </a:r>
            <a:r>
              <a:rPr lang="ru-RU" dirty="0" smtClean="0"/>
              <a:t> духовного й </a:t>
            </a:r>
            <a:r>
              <a:rPr lang="ru-RU" dirty="0" err="1" smtClean="0"/>
              <a:t>фізичного</a:t>
            </a:r>
            <a:r>
              <a:rPr lang="ru-RU" dirty="0" smtClean="0"/>
              <a:t> </a:t>
            </a:r>
            <a:r>
              <a:rPr lang="ru-RU" dirty="0" err="1" smtClean="0"/>
              <a:t>виховання</a:t>
            </a:r>
            <a:r>
              <a:rPr lang="ru-RU" dirty="0" smtClean="0"/>
              <a:t> в </a:t>
            </a:r>
            <a:r>
              <a:rPr lang="ru-RU" dirty="0" err="1" smtClean="0"/>
              <a:t>становленні</a:t>
            </a:r>
            <a:r>
              <a:rPr lang="ru-RU" dirty="0" smtClean="0"/>
              <a:t> </a:t>
            </a:r>
            <a:r>
              <a:rPr lang="ru-RU" dirty="0" err="1" smtClean="0"/>
              <a:t>гармонійно</a:t>
            </a:r>
            <a:r>
              <a:rPr lang="ru-RU" dirty="0" smtClean="0"/>
              <a:t> </a:t>
            </a:r>
            <a:r>
              <a:rPr lang="ru-RU" dirty="0" err="1" smtClean="0"/>
              <a:t>розвиненої</a:t>
            </a:r>
            <a:r>
              <a:rPr lang="ru-RU" dirty="0" smtClean="0"/>
              <a:t> </a:t>
            </a:r>
            <a:r>
              <a:rPr lang="ru-RU" dirty="0" err="1" smtClean="0"/>
              <a:t>особистості</a:t>
            </a:r>
            <a:r>
              <a:rPr lang="ru-RU" dirty="0" smtClean="0"/>
              <a:t>»:</a:t>
            </a:r>
          </a:p>
          <a:p>
            <a:r>
              <a:rPr lang="ru-RU" dirty="0" smtClean="0"/>
              <a:t>10 листопада 2022 року на </a:t>
            </a:r>
            <a:r>
              <a:rPr lang="ru-RU" dirty="0" err="1" smtClean="0"/>
              <a:t>фізико-математичному</a:t>
            </a:r>
            <a:r>
              <a:rPr lang="ru-RU" dirty="0" smtClean="0"/>
              <a:t> </a:t>
            </a:r>
            <a:r>
              <a:rPr lang="ru-RU" dirty="0" err="1" smtClean="0"/>
              <a:t>факультеті</a:t>
            </a:r>
            <a:r>
              <a:rPr lang="ru-RU" dirty="0" smtClean="0"/>
              <a:t> ДДПУ </a:t>
            </a:r>
            <a:r>
              <a:rPr lang="ru-RU" dirty="0" err="1" smtClean="0"/>
              <a:t>відбулась</a:t>
            </a:r>
            <a:r>
              <a:rPr lang="ru-RU" dirty="0" smtClean="0"/>
              <a:t> </a:t>
            </a:r>
            <a:r>
              <a:rPr lang="ru-RU" dirty="0" err="1" smtClean="0"/>
              <a:t>тематична</a:t>
            </a:r>
            <a:r>
              <a:rPr lang="ru-RU" dirty="0" smtClean="0"/>
              <a:t> </a:t>
            </a:r>
            <a:r>
              <a:rPr lang="ru-RU" dirty="0" err="1" smtClean="0"/>
              <a:t>загально-факультетська</a:t>
            </a:r>
            <a:r>
              <a:rPr lang="ru-RU" dirty="0" smtClean="0"/>
              <a:t> </a:t>
            </a:r>
            <a:r>
              <a:rPr lang="ru-RU" dirty="0" err="1" smtClean="0"/>
              <a:t>кураторська</a:t>
            </a:r>
            <a:r>
              <a:rPr lang="ru-RU" dirty="0" smtClean="0"/>
              <a:t> година «</a:t>
            </a:r>
            <a:r>
              <a:rPr lang="ru-RU" dirty="0" err="1" smtClean="0"/>
              <a:t>Дії</a:t>
            </a:r>
            <a:r>
              <a:rPr lang="ru-RU" dirty="0" smtClean="0"/>
              <a:t> </a:t>
            </a:r>
            <a:r>
              <a:rPr lang="ru-RU" dirty="0" err="1" smtClean="0"/>
              <a:t>населення</a:t>
            </a:r>
            <a:r>
              <a:rPr lang="ru-RU" dirty="0" smtClean="0"/>
              <a:t> в </a:t>
            </a:r>
            <a:r>
              <a:rPr lang="ru-RU" dirty="0" err="1" smtClean="0"/>
              <a:t>умовах</a:t>
            </a:r>
            <a:r>
              <a:rPr lang="ru-RU" dirty="0" smtClean="0"/>
              <a:t> </a:t>
            </a:r>
            <a:r>
              <a:rPr lang="ru-RU" dirty="0" err="1" smtClean="0"/>
              <a:t>надзвичайних</a:t>
            </a:r>
            <a:r>
              <a:rPr lang="ru-RU" dirty="0" smtClean="0"/>
              <a:t> </a:t>
            </a:r>
            <a:r>
              <a:rPr lang="ru-RU" dirty="0" err="1" smtClean="0"/>
              <a:t>ситуацій</a:t>
            </a:r>
            <a:r>
              <a:rPr lang="ru-RU" dirty="0" smtClean="0"/>
              <a:t> </a:t>
            </a:r>
            <a:endParaRPr lang="uk-UA" dirty="0"/>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8252" y="1650979"/>
            <a:ext cx="5479493" cy="2569953"/>
          </a:xfrm>
          <a:prstGeom prst="rect">
            <a:avLst/>
          </a:prstGeom>
        </p:spPr>
      </p:pic>
      <p:pic>
        <p:nvPicPr>
          <p:cNvPr id="6" name="Рисунок 5"/>
          <p:cNvPicPr>
            <a:picLocks noChangeAspect="1"/>
          </p:cNvPicPr>
          <p:nvPr/>
        </p:nvPicPr>
        <p:blipFill>
          <a:blip r:embed="rId4"/>
          <a:stretch>
            <a:fillRect/>
          </a:stretch>
        </p:blipFill>
        <p:spPr>
          <a:xfrm>
            <a:off x="492875" y="3014681"/>
            <a:ext cx="5603125" cy="3154188"/>
          </a:xfrm>
          <a:prstGeom prst="rect">
            <a:avLst/>
          </a:prstGeom>
        </p:spPr>
      </p:pic>
    </p:spTree>
    <p:extLst>
      <p:ext uri="{BB962C8B-B14F-4D97-AF65-F5344CB8AC3E}">
        <p14:creationId xmlns:p14="http://schemas.microsoft.com/office/powerpoint/2010/main" val="260803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Прямоугольник 1"/>
          <p:cNvSpPr/>
          <p:nvPr/>
        </p:nvSpPr>
        <p:spPr>
          <a:xfrm>
            <a:off x="6545943" y="432413"/>
            <a:ext cx="5410530" cy="2677656"/>
          </a:xfrm>
          <a:prstGeom prst="rect">
            <a:avLst/>
          </a:prstGeom>
        </p:spPr>
        <p:txBody>
          <a:bodyPr wrap="square">
            <a:spAutoFit/>
          </a:bodyPr>
          <a:lstStyle/>
          <a:p>
            <a:r>
              <a:rPr lang="uk-UA" sz="1400" dirty="0" smtClean="0"/>
              <a:t>01.03.2023 року представники організації БО" Благодійний фонд " Швейцарський фонд з протимінної діяльності ФСД в Україні" що займається гуманітарним розмінуванням територій та інформуванням про міну небезпеку цивільного населення з метою підвищення рівня обізнаності та зниження ризиків ураження від вибухонебезпечних предметів провели лекцію, до якої долучились студенти університету. Студенти отримали корисну інформацію стосовно різних видів вибухонебезпечних предметів, зокрема протипіхотні міни, протитанкові міни, гранати, саморобні вибухові пристрої. Було надано пояснення щодо ознак, які вказують на наявність вибухонебезпечних предметів та роз’яснено алгоритм дій у таких ситуаціях.</a:t>
            </a:r>
            <a:endParaRPr lang="uk-UA" sz="1400" dirty="0"/>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1277"/>
            <a:ext cx="5860473" cy="2565043"/>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1371" y="3054927"/>
            <a:ext cx="6761018" cy="3803073"/>
          </a:xfrm>
          <a:prstGeom prst="rect">
            <a:avLst/>
          </a:prstGeom>
        </p:spPr>
      </p:pic>
    </p:spTree>
    <p:extLst>
      <p:ext uri="{BB962C8B-B14F-4D97-AF65-F5344CB8AC3E}">
        <p14:creationId xmlns:p14="http://schemas.microsoft.com/office/powerpoint/2010/main" val="1685885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Прямоугольник 1"/>
          <p:cNvSpPr/>
          <p:nvPr/>
        </p:nvSpPr>
        <p:spPr>
          <a:xfrm>
            <a:off x="1494971" y="43731"/>
            <a:ext cx="9768115" cy="954107"/>
          </a:xfrm>
          <a:prstGeom prst="rect">
            <a:avLst/>
          </a:prstGeom>
        </p:spPr>
        <p:txBody>
          <a:bodyPr wrap="square">
            <a:spAutoFit/>
          </a:bodyPr>
          <a:lstStyle/>
          <a:p>
            <a:r>
              <a:rPr lang="ru-RU" sz="2800" b="1" dirty="0" smtClean="0">
                <a:solidFill>
                  <a:srgbClr val="002060"/>
                </a:solidFill>
              </a:rPr>
              <a:t>Участь </a:t>
            </a:r>
            <a:r>
              <a:rPr lang="ru-RU" sz="2800" b="1" dirty="0" err="1" smtClean="0">
                <a:solidFill>
                  <a:srgbClr val="002060"/>
                </a:solidFill>
              </a:rPr>
              <a:t>здобувачів</a:t>
            </a:r>
            <a:r>
              <a:rPr lang="ru-RU" sz="2800" b="1" dirty="0" smtClean="0">
                <a:solidFill>
                  <a:srgbClr val="002060"/>
                </a:solidFill>
              </a:rPr>
              <a:t> у </a:t>
            </a:r>
            <a:r>
              <a:rPr lang="ru-RU" sz="2800" b="1" dirty="0" err="1" smtClean="0">
                <a:solidFill>
                  <a:srgbClr val="002060"/>
                </a:solidFill>
              </a:rPr>
              <a:t>загальноуніверситетських</a:t>
            </a:r>
            <a:r>
              <a:rPr lang="ru-RU" sz="2800" b="1" dirty="0" smtClean="0">
                <a:solidFill>
                  <a:srgbClr val="002060"/>
                </a:solidFill>
              </a:rPr>
              <a:t> та </a:t>
            </a:r>
            <a:r>
              <a:rPr lang="ru-RU" sz="2800" b="1" dirty="0" err="1" smtClean="0">
                <a:solidFill>
                  <a:srgbClr val="002060"/>
                </a:solidFill>
              </a:rPr>
              <a:t>загальнофакультетських</a:t>
            </a:r>
            <a:r>
              <a:rPr lang="ru-RU" sz="2800" b="1" dirty="0" smtClean="0">
                <a:solidFill>
                  <a:srgbClr val="002060"/>
                </a:solidFill>
              </a:rPr>
              <a:t> заходах, </a:t>
            </a:r>
            <a:r>
              <a:rPr lang="ru-RU" sz="2800" b="1" dirty="0" err="1" smtClean="0">
                <a:solidFill>
                  <a:srgbClr val="002060"/>
                </a:solidFill>
              </a:rPr>
              <a:t>обласних</a:t>
            </a:r>
            <a:r>
              <a:rPr lang="ru-RU" sz="2800" b="1" dirty="0" smtClean="0">
                <a:solidFill>
                  <a:srgbClr val="002060"/>
                </a:solidFill>
              </a:rPr>
              <a:t> конкурсах:</a:t>
            </a:r>
            <a:endParaRPr lang="uk-UA" sz="2800" b="1" dirty="0">
              <a:solidFill>
                <a:srgbClr val="002060"/>
              </a:solidFill>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7670" y="3678382"/>
            <a:ext cx="2153574" cy="2980881"/>
          </a:xfrm>
          <a:prstGeom prst="rect">
            <a:avLst/>
          </a:prstGeom>
        </p:spPr>
      </p:pic>
      <p:sp>
        <p:nvSpPr>
          <p:cNvPr id="7" name="Прямоугольник 6"/>
          <p:cNvSpPr/>
          <p:nvPr/>
        </p:nvSpPr>
        <p:spPr>
          <a:xfrm>
            <a:off x="193072" y="868834"/>
            <a:ext cx="5351385" cy="646331"/>
          </a:xfrm>
          <a:prstGeom prst="rect">
            <a:avLst/>
          </a:prstGeom>
        </p:spPr>
        <p:txBody>
          <a:bodyPr wrap="square">
            <a:spAutoFit/>
          </a:bodyPr>
          <a:lstStyle/>
          <a:p>
            <a:r>
              <a:rPr lang="uk-UA" dirty="0"/>
              <a:t>зайняли </a:t>
            </a:r>
            <a:r>
              <a:rPr lang="uk-UA" dirty="0" smtClean="0"/>
              <a:t>призові місця </a:t>
            </a:r>
            <a:r>
              <a:rPr lang="uk-UA" dirty="0"/>
              <a:t>у І етапі Всеукраїнської студентської Олімпіади з безпеки </a:t>
            </a:r>
            <a:r>
              <a:rPr lang="uk-UA" dirty="0" smtClean="0"/>
              <a:t>життєдіяльності</a:t>
            </a:r>
            <a:endParaRPr lang="uk-UA" dirty="0"/>
          </a:p>
        </p:txBody>
      </p:sp>
      <p:pic>
        <p:nvPicPr>
          <p:cNvPr id="8" name="Рисунок 7"/>
          <p:cNvPicPr>
            <a:picLocks noChangeAspect="1"/>
          </p:cNvPicPr>
          <p:nvPr/>
        </p:nvPicPr>
        <p:blipFill>
          <a:blip r:embed="rId4"/>
          <a:stretch>
            <a:fillRect/>
          </a:stretch>
        </p:blipFill>
        <p:spPr>
          <a:xfrm>
            <a:off x="78991" y="1457617"/>
            <a:ext cx="2089559" cy="2934274"/>
          </a:xfrm>
          <a:prstGeom prst="rect">
            <a:avLst/>
          </a:prstGeom>
        </p:spPr>
      </p:pic>
      <p:pic>
        <p:nvPicPr>
          <p:cNvPr id="9" name="Рисунок 8"/>
          <p:cNvPicPr>
            <a:picLocks noChangeAspect="1"/>
          </p:cNvPicPr>
          <p:nvPr/>
        </p:nvPicPr>
        <p:blipFill>
          <a:blip r:embed="rId5"/>
          <a:stretch>
            <a:fillRect/>
          </a:stretch>
        </p:blipFill>
        <p:spPr>
          <a:xfrm>
            <a:off x="2157607" y="2455455"/>
            <a:ext cx="2321006" cy="3249409"/>
          </a:xfrm>
          <a:prstGeom prst="rect">
            <a:avLst/>
          </a:prstGeom>
        </p:spPr>
      </p:pic>
      <p:pic>
        <p:nvPicPr>
          <p:cNvPr id="10" name="Рисунок 9"/>
          <p:cNvPicPr>
            <a:picLocks noChangeAspect="1"/>
          </p:cNvPicPr>
          <p:nvPr/>
        </p:nvPicPr>
        <p:blipFill>
          <a:blip r:embed="rId6"/>
          <a:stretch>
            <a:fillRect/>
          </a:stretch>
        </p:blipFill>
        <p:spPr>
          <a:xfrm>
            <a:off x="6638327" y="967565"/>
            <a:ext cx="5011346" cy="5011346"/>
          </a:xfrm>
          <a:prstGeom prst="rect">
            <a:avLst/>
          </a:prstGeom>
        </p:spPr>
      </p:pic>
    </p:spTree>
    <p:extLst>
      <p:ext uri="{BB962C8B-B14F-4D97-AF65-F5344CB8AC3E}">
        <p14:creationId xmlns:p14="http://schemas.microsoft.com/office/powerpoint/2010/main" val="2578321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7030" y="112323"/>
            <a:ext cx="2598461" cy="3464615"/>
          </a:xfrm>
          <a:prstGeom prst="rect">
            <a:avLst/>
          </a:prstGeom>
        </p:spPr>
      </p:pic>
      <p:pic>
        <p:nvPicPr>
          <p:cNvPr id="5" name="Рисунок 4"/>
          <p:cNvPicPr>
            <a:picLocks noChangeAspect="1"/>
          </p:cNvPicPr>
          <p:nvPr/>
        </p:nvPicPr>
        <p:blipFill>
          <a:blip r:embed="rId4"/>
          <a:stretch>
            <a:fillRect/>
          </a:stretch>
        </p:blipFill>
        <p:spPr>
          <a:xfrm>
            <a:off x="7926532" y="695856"/>
            <a:ext cx="3173963" cy="4484639"/>
          </a:xfrm>
          <a:prstGeom prst="rect">
            <a:avLst/>
          </a:prstGeom>
        </p:spPr>
      </p:pic>
      <p:pic>
        <p:nvPicPr>
          <p:cNvPr id="6" name="Рисунок 5"/>
          <p:cNvPicPr>
            <a:picLocks noChangeAspect="1"/>
          </p:cNvPicPr>
          <p:nvPr/>
        </p:nvPicPr>
        <p:blipFill>
          <a:blip r:embed="rId5"/>
          <a:stretch>
            <a:fillRect/>
          </a:stretch>
        </p:blipFill>
        <p:spPr>
          <a:xfrm>
            <a:off x="614728" y="112323"/>
            <a:ext cx="2399267" cy="3409868"/>
          </a:xfrm>
          <a:prstGeom prst="rect">
            <a:avLst/>
          </a:prstGeom>
        </p:spPr>
      </p:pic>
      <p:pic>
        <p:nvPicPr>
          <p:cNvPr id="7" name="Рисунок 6"/>
          <p:cNvPicPr>
            <a:picLocks noChangeAspect="1"/>
          </p:cNvPicPr>
          <p:nvPr/>
        </p:nvPicPr>
        <p:blipFill>
          <a:blip r:embed="rId6"/>
          <a:stretch>
            <a:fillRect/>
          </a:stretch>
        </p:blipFill>
        <p:spPr>
          <a:xfrm>
            <a:off x="330078" y="3683737"/>
            <a:ext cx="3596952" cy="2536156"/>
          </a:xfrm>
          <a:prstGeom prst="rect">
            <a:avLst/>
          </a:prstGeom>
        </p:spPr>
      </p:pic>
      <p:pic>
        <p:nvPicPr>
          <p:cNvPr id="2" name="Рисунок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04905" y="3788524"/>
            <a:ext cx="3330947" cy="2494995"/>
          </a:xfrm>
          <a:prstGeom prst="rect">
            <a:avLst/>
          </a:prstGeom>
        </p:spPr>
      </p:pic>
    </p:spTree>
    <p:extLst>
      <p:ext uri="{BB962C8B-B14F-4D97-AF65-F5344CB8AC3E}">
        <p14:creationId xmlns:p14="http://schemas.microsoft.com/office/powerpoint/2010/main" val="3212009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Прямоугольник 1"/>
          <p:cNvSpPr/>
          <p:nvPr/>
        </p:nvSpPr>
        <p:spPr>
          <a:xfrm>
            <a:off x="4093029" y="343647"/>
            <a:ext cx="4465339" cy="523220"/>
          </a:xfrm>
          <a:prstGeom prst="rect">
            <a:avLst/>
          </a:prstGeom>
        </p:spPr>
        <p:txBody>
          <a:bodyPr wrap="square">
            <a:spAutoFit/>
          </a:bodyPr>
          <a:lstStyle/>
          <a:p>
            <a:r>
              <a:rPr lang="uk-UA" sz="2800" dirty="0" smtClean="0">
                <a:solidFill>
                  <a:srgbClr val="002060"/>
                </a:solidFill>
              </a:rPr>
              <a:t>«Волонтерська діяльність»</a:t>
            </a:r>
            <a:endParaRPr lang="uk-UA" sz="2800" dirty="0">
              <a:solidFill>
                <a:srgbClr val="002060"/>
              </a:solidFill>
            </a:endParaRPr>
          </a:p>
        </p:txBody>
      </p:sp>
      <p:pic>
        <p:nvPicPr>
          <p:cNvPr id="3" name="Рисунок 2"/>
          <p:cNvPicPr>
            <a:picLocks noChangeAspect="1"/>
          </p:cNvPicPr>
          <p:nvPr/>
        </p:nvPicPr>
        <p:blipFill>
          <a:blip r:embed="rId3"/>
          <a:stretch>
            <a:fillRect/>
          </a:stretch>
        </p:blipFill>
        <p:spPr>
          <a:xfrm>
            <a:off x="202970" y="131619"/>
            <a:ext cx="3359187" cy="2420322"/>
          </a:xfrm>
          <a:prstGeom prst="rect">
            <a:avLst/>
          </a:prstGeom>
        </p:spPr>
      </p:pic>
      <p:pic>
        <p:nvPicPr>
          <p:cNvPr id="6" name="Рисунок 5"/>
          <p:cNvPicPr>
            <a:picLocks noChangeAspect="1"/>
          </p:cNvPicPr>
          <p:nvPr/>
        </p:nvPicPr>
        <p:blipFill>
          <a:blip r:embed="rId4"/>
          <a:stretch>
            <a:fillRect/>
          </a:stretch>
        </p:blipFill>
        <p:spPr>
          <a:xfrm>
            <a:off x="265873" y="2885797"/>
            <a:ext cx="3233380" cy="1492670"/>
          </a:xfrm>
          <a:prstGeom prst="rect">
            <a:avLst/>
          </a:prstGeom>
        </p:spPr>
      </p:pic>
      <p:pic>
        <p:nvPicPr>
          <p:cNvPr id="7" name="Рисунок 6"/>
          <p:cNvPicPr>
            <a:picLocks noChangeAspect="1"/>
          </p:cNvPicPr>
          <p:nvPr/>
        </p:nvPicPr>
        <p:blipFill>
          <a:blip r:embed="rId5"/>
          <a:stretch>
            <a:fillRect/>
          </a:stretch>
        </p:blipFill>
        <p:spPr>
          <a:xfrm>
            <a:off x="8969829" y="343647"/>
            <a:ext cx="2569029" cy="3425373"/>
          </a:xfrm>
          <a:prstGeom prst="rect">
            <a:avLst/>
          </a:prstGeom>
        </p:spPr>
      </p:pic>
      <p:pic>
        <p:nvPicPr>
          <p:cNvPr id="8" name="Рисунок 7"/>
          <p:cNvPicPr>
            <a:picLocks noChangeAspect="1"/>
          </p:cNvPicPr>
          <p:nvPr/>
        </p:nvPicPr>
        <p:blipFill>
          <a:blip r:embed="rId6"/>
          <a:stretch>
            <a:fillRect/>
          </a:stretch>
        </p:blipFill>
        <p:spPr>
          <a:xfrm>
            <a:off x="3907409" y="866867"/>
            <a:ext cx="1804572" cy="3511600"/>
          </a:xfrm>
          <a:prstGeom prst="rect">
            <a:avLst/>
          </a:prstGeom>
        </p:spPr>
      </p:pic>
      <p:pic>
        <p:nvPicPr>
          <p:cNvPr id="9" name="Рисунок 8"/>
          <p:cNvPicPr>
            <a:picLocks noChangeAspect="1"/>
          </p:cNvPicPr>
          <p:nvPr/>
        </p:nvPicPr>
        <p:blipFill>
          <a:blip r:embed="rId7"/>
          <a:stretch>
            <a:fillRect/>
          </a:stretch>
        </p:blipFill>
        <p:spPr>
          <a:xfrm>
            <a:off x="8877185" y="4286603"/>
            <a:ext cx="2959967" cy="2219976"/>
          </a:xfrm>
          <a:prstGeom prst="rect">
            <a:avLst/>
          </a:prstGeom>
        </p:spPr>
      </p:pic>
      <p:pic>
        <p:nvPicPr>
          <p:cNvPr id="10" name="Рисунок 9"/>
          <p:cNvPicPr>
            <a:picLocks noChangeAspect="1"/>
          </p:cNvPicPr>
          <p:nvPr/>
        </p:nvPicPr>
        <p:blipFill>
          <a:blip r:embed="rId8"/>
          <a:stretch>
            <a:fillRect/>
          </a:stretch>
        </p:blipFill>
        <p:spPr>
          <a:xfrm>
            <a:off x="6159473" y="866867"/>
            <a:ext cx="2362864" cy="3419736"/>
          </a:xfrm>
          <a:prstGeom prst="rect">
            <a:avLst/>
          </a:prstGeom>
        </p:spPr>
      </p:pic>
      <p:pic>
        <p:nvPicPr>
          <p:cNvPr id="5" name="Рисунок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11981" y="4448813"/>
            <a:ext cx="2379848" cy="2379848"/>
          </a:xfrm>
          <a:prstGeom prst="rect">
            <a:avLst/>
          </a:prstGeom>
        </p:spPr>
      </p:pic>
      <p:pic>
        <p:nvPicPr>
          <p:cNvPr id="13" name="Рисунок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6002" y="4497012"/>
            <a:ext cx="4073693" cy="2247201"/>
          </a:xfrm>
          <a:prstGeom prst="rect">
            <a:avLst/>
          </a:prstGeom>
        </p:spPr>
      </p:pic>
    </p:spTree>
    <p:extLst>
      <p:ext uri="{BB962C8B-B14F-4D97-AF65-F5344CB8AC3E}">
        <p14:creationId xmlns:p14="http://schemas.microsoft.com/office/powerpoint/2010/main" val="3496616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Прямоугольник 4"/>
          <p:cNvSpPr/>
          <p:nvPr/>
        </p:nvSpPr>
        <p:spPr>
          <a:xfrm>
            <a:off x="3628571" y="327968"/>
            <a:ext cx="6633029" cy="523220"/>
          </a:xfrm>
          <a:prstGeom prst="rect">
            <a:avLst/>
          </a:prstGeom>
        </p:spPr>
        <p:txBody>
          <a:bodyPr wrap="square">
            <a:spAutoFit/>
          </a:bodyPr>
          <a:lstStyle/>
          <a:p>
            <a:r>
              <a:rPr lang="uk-UA" sz="2800" b="1" dirty="0" smtClean="0">
                <a:solidFill>
                  <a:srgbClr val="002060"/>
                </a:solidFill>
              </a:rPr>
              <a:t>Організація освітнього процесу </a:t>
            </a:r>
            <a:endParaRPr lang="uk-UA" sz="2800" b="1" dirty="0">
              <a:solidFill>
                <a:srgbClr val="002060"/>
              </a:solidFill>
            </a:endParaRPr>
          </a:p>
        </p:txBody>
      </p:sp>
      <p:sp>
        <p:nvSpPr>
          <p:cNvPr id="2" name="Прямоугольник 1"/>
          <p:cNvSpPr/>
          <p:nvPr/>
        </p:nvSpPr>
        <p:spPr>
          <a:xfrm>
            <a:off x="812799" y="1117601"/>
            <a:ext cx="10842171" cy="4893647"/>
          </a:xfrm>
          <a:prstGeom prst="rect">
            <a:avLst/>
          </a:prstGeom>
        </p:spPr>
        <p:txBody>
          <a:bodyPr wrap="square">
            <a:spAutoFit/>
          </a:bodyPr>
          <a:lstStyle/>
          <a:p>
            <a:r>
              <a:rPr lang="uk-UA" sz="2400" dirty="0"/>
              <a:t>В основу виховної роботи ДВНЗ «Донбаський державний педагогічний університет» покладено основні положення </a:t>
            </a:r>
            <a:endParaRPr lang="uk-UA" sz="2400" dirty="0" smtClean="0"/>
          </a:p>
          <a:p>
            <a:r>
              <a:rPr lang="uk-UA" sz="2400" dirty="0" smtClean="0"/>
              <a:t>* Конституції </a:t>
            </a:r>
            <a:r>
              <a:rPr lang="uk-UA" sz="2400" dirty="0"/>
              <a:t>України, </a:t>
            </a:r>
            <a:endParaRPr lang="uk-UA" sz="2400" dirty="0" smtClean="0"/>
          </a:p>
          <a:p>
            <a:r>
              <a:rPr lang="uk-UA" sz="2400" dirty="0" smtClean="0"/>
              <a:t>* Концепції </a:t>
            </a:r>
            <a:r>
              <a:rPr lang="uk-UA" sz="2400" dirty="0"/>
              <a:t>виховання дітей і молоді в національній системі освіти</a:t>
            </a:r>
            <a:r>
              <a:rPr lang="uk-UA" sz="2400" dirty="0" smtClean="0"/>
              <a:t>,</a:t>
            </a:r>
          </a:p>
          <a:p>
            <a:r>
              <a:rPr lang="uk-UA" sz="2400" dirty="0" smtClean="0"/>
              <a:t>* Національної </a:t>
            </a:r>
            <a:r>
              <a:rPr lang="uk-UA" sz="2400" dirty="0"/>
              <a:t>доктрини розвитку освіти України у ХХІ ст</a:t>
            </a:r>
            <a:r>
              <a:rPr lang="uk-UA" sz="2400" dirty="0" smtClean="0"/>
              <a:t>.,</a:t>
            </a:r>
          </a:p>
          <a:p>
            <a:r>
              <a:rPr lang="uk-UA" sz="2400" dirty="0" smtClean="0"/>
              <a:t>* Законів </a:t>
            </a:r>
            <a:r>
              <a:rPr lang="uk-UA" sz="2400" dirty="0"/>
              <a:t>України «Про освіту» (2008 р.), </a:t>
            </a:r>
            <a:endParaRPr lang="uk-UA" sz="2400" dirty="0" smtClean="0"/>
          </a:p>
          <a:p>
            <a:r>
              <a:rPr lang="uk-UA" sz="2400" dirty="0" smtClean="0"/>
              <a:t>* «</a:t>
            </a:r>
            <a:r>
              <a:rPr lang="uk-UA" sz="2400" dirty="0"/>
              <a:t>Про вищу освіту» (2014 р.), </a:t>
            </a:r>
            <a:endParaRPr lang="uk-UA" sz="2400" dirty="0" smtClean="0"/>
          </a:p>
          <a:p>
            <a:r>
              <a:rPr lang="uk-UA" sz="2400" dirty="0" smtClean="0"/>
              <a:t>* Концепції </a:t>
            </a:r>
            <a:r>
              <a:rPr lang="uk-UA" sz="2400" dirty="0"/>
              <a:t>національно-патріотичного виховання молоді (2009 р.), </a:t>
            </a:r>
            <a:endParaRPr lang="uk-UA" sz="2400" dirty="0" smtClean="0"/>
          </a:p>
          <a:p>
            <a:r>
              <a:rPr lang="uk-UA" sz="2400" dirty="0" smtClean="0"/>
              <a:t>* Указ </a:t>
            </a:r>
            <a:r>
              <a:rPr lang="uk-UA" sz="2400" dirty="0"/>
              <a:t>Президента України «Про Стратегію національно-патріотичного виховання» (18.05.2019р.) та інших державних документах, </a:t>
            </a:r>
            <a:endParaRPr lang="uk-UA" sz="2400" dirty="0" smtClean="0"/>
          </a:p>
          <a:p>
            <a:r>
              <a:rPr lang="uk-UA" sz="2400" dirty="0" smtClean="0"/>
              <a:t>* «</a:t>
            </a:r>
            <a:r>
              <a:rPr lang="uk-UA" sz="2400" dirty="0"/>
              <a:t>Концепції виховної роботи у державному вищому навчальному закладі «Донбаський державний педагогічний університет» та </a:t>
            </a:r>
            <a:r>
              <a:rPr lang="uk-UA" sz="2400" dirty="0" err="1"/>
              <a:t>загальноуніверситетський</a:t>
            </a:r>
            <a:r>
              <a:rPr lang="uk-UA" sz="2400" dirty="0"/>
              <a:t> </a:t>
            </a:r>
            <a:r>
              <a:rPr lang="uk-UA" sz="2400" dirty="0" smtClean="0"/>
              <a:t>*«</a:t>
            </a:r>
            <a:r>
              <a:rPr lang="uk-UA" sz="2400" dirty="0"/>
              <a:t>План виховної роботи»</a:t>
            </a:r>
          </a:p>
        </p:txBody>
      </p:sp>
    </p:spTree>
    <p:extLst>
      <p:ext uri="{BB962C8B-B14F-4D97-AF65-F5344CB8AC3E}">
        <p14:creationId xmlns:p14="http://schemas.microsoft.com/office/powerpoint/2010/main" val="1678194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Рисунок 1"/>
          <p:cNvPicPr>
            <a:picLocks noChangeAspect="1"/>
          </p:cNvPicPr>
          <p:nvPr/>
        </p:nvPicPr>
        <p:blipFill>
          <a:blip r:embed="rId3"/>
          <a:stretch>
            <a:fillRect/>
          </a:stretch>
        </p:blipFill>
        <p:spPr>
          <a:xfrm>
            <a:off x="291061" y="225307"/>
            <a:ext cx="3789432" cy="2793850"/>
          </a:xfrm>
          <a:prstGeom prst="rect">
            <a:avLst/>
          </a:prstGeom>
        </p:spPr>
      </p:pic>
      <p:sp>
        <p:nvSpPr>
          <p:cNvPr id="3" name="Прямоугольник 2"/>
          <p:cNvSpPr/>
          <p:nvPr/>
        </p:nvSpPr>
        <p:spPr>
          <a:xfrm>
            <a:off x="4200798" y="273798"/>
            <a:ext cx="2140858" cy="2123658"/>
          </a:xfrm>
          <a:prstGeom prst="rect">
            <a:avLst/>
          </a:prstGeom>
        </p:spPr>
        <p:txBody>
          <a:bodyPr wrap="square">
            <a:spAutoFit/>
          </a:bodyPr>
          <a:lstStyle/>
          <a:p>
            <a:r>
              <a:rPr lang="uk-UA" sz="1200" dirty="0" err="1"/>
              <a:t>Іотковська</a:t>
            </a:r>
            <a:r>
              <a:rPr lang="uk-UA" sz="1200" dirty="0"/>
              <a:t> Марина </a:t>
            </a:r>
            <a:r>
              <a:rPr lang="uk-UA" sz="1200" dirty="0" smtClean="0"/>
              <a:t> </a:t>
            </a:r>
            <a:r>
              <a:rPr lang="uk-UA" sz="1200" dirty="0"/>
              <a:t>— аспірантка 4 курсу спеціальності 011 Освітні, педагогічні науки у складі Волонтерського центру "</a:t>
            </a:r>
            <a:r>
              <a:rPr lang="en-US" sz="1200" dirty="0"/>
              <a:t>Help me" </a:t>
            </a:r>
            <a:r>
              <a:rPr lang="uk-UA" sz="1200" dirty="0"/>
              <a:t>м. Костянтинівка ГО "Ініціатива жінок Донбасу", ГО "Порядок Костянтинівки" надає допомогу вразливим верствам населення, немовлятам 0-3 років</a:t>
            </a:r>
          </a:p>
        </p:txBody>
      </p:sp>
      <p:pic>
        <p:nvPicPr>
          <p:cNvPr id="5" name="Рисунок 4"/>
          <p:cNvPicPr>
            <a:picLocks noChangeAspect="1"/>
          </p:cNvPicPr>
          <p:nvPr/>
        </p:nvPicPr>
        <p:blipFill>
          <a:blip r:embed="rId4"/>
          <a:stretch>
            <a:fillRect/>
          </a:stretch>
        </p:blipFill>
        <p:spPr>
          <a:xfrm>
            <a:off x="7826803" y="409843"/>
            <a:ext cx="3926164" cy="2609314"/>
          </a:xfrm>
          <a:prstGeom prst="rect">
            <a:avLst/>
          </a:prstGeom>
        </p:spPr>
      </p:pic>
      <p:sp>
        <p:nvSpPr>
          <p:cNvPr id="6" name="Прямоугольник 5"/>
          <p:cNvSpPr/>
          <p:nvPr/>
        </p:nvSpPr>
        <p:spPr>
          <a:xfrm>
            <a:off x="9129485" y="3263444"/>
            <a:ext cx="2782785" cy="1200329"/>
          </a:xfrm>
          <a:prstGeom prst="rect">
            <a:avLst/>
          </a:prstGeom>
        </p:spPr>
        <p:txBody>
          <a:bodyPr wrap="square">
            <a:spAutoFit/>
          </a:bodyPr>
          <a:lstStyle/>
          <a:p>
            <a:r>
              <a:rPr lang="uk-UA" sz="1200" dirty="0"/>
              <a:t>Тихонова Валерія </a:t>
            </a:r>
            <a:r>
              <a:rPr lang="uk-UA" sz="1200" dirty="0" smtClean="0"/>
              <a:t>— </a:t>
            </a:r>
            <a:r>
              <a:rPr lang="uk-UA" sz="1200" dirty="0"/>
              <a:t>здобувачка 4 курсу 053 Психологія. Працює </a:t>
            </a:r>
            <a:r>
              <a:rPr lang="en-US" sz="1200" dirty="0"/>
              <a:t>SMM-</a:t>
            </a:r>
            <a:r>
              <a:rPr lang="uk-UA" sz="1200" dirty="0"/>
              <a:t>менеджером у БО «Благодійний Фонд «Побачимо Перемогу», де головна місія – привезти Штучний Зір в Україну для всіх, хто втратив очі через </a:t>
            </a:r>
            <a:r>
              <a:rPr lang="uk-UA" sz="1200" dirty="0" smtClean="0"/>
              <a:t>війну</a:t>
            </a:r>
            <a:endParaRPr lang="uk-UA" sz="1200" dirty="0"/>
          </a:p>
        </p:txBody>
      </p:sp>
      <p:pic>
        <p:nvPicPr>
          <p:cNvPr id="7" name="Рисунок 6"/>
          <p:cNvPicPr>
            <a:picLocks noChangeAspect="1"/>
          </p:cNvPicPr>
          <p:nvPr/>
        </p:nvPicPr>
        <p:blipFill>
          <a:blip r:embed="rId5"/>
          <a:stretch>
            <a:fillRect/>
          </a:stretch>
        </p:blipFill>
        <p:spPr>
          <a:xfrm>
            <a:off x="598502" y="3500773"/>
            <a:ext cx="4142394" cy="2508323"/>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5520" y="3429000"/>
            <a:ext cx="3340927" cy="3340927"/>
          </a:xfrm>
          <a:prstGeom prst="rect">
            <a:avLst/>
          </a:prstGeom>
        </p:spPr>
      </p:pic>
    </p:spTree>
    <p:extLst>
      <p:ext uri="{BB962C8B-B14F-4D97-AF65-F5344CB8AC3E}">
        <p14:creationId xmlns:p14="http://schemas.microsoft.com/office/powerpoint/2010/main" val="3973573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Прямоугольник 1"/>
          <p:cNvSpPr/>
          <p:nvPr/>
        </p:nvSpPr>
        <p:spPr>
          <a:xfrm>
            <a:off x="2682829" y="362589"/>
            <a:ext cx="6687593" cy="523220"/>
          </a:xfrm>
          <a:prstGeom prst="rect">
            <a:avLst/>
          </a:prstGeom>
        </p:spPr>
        <p:txBody>
          <a:bodyPr wrap="square">
            <a:spAutoFit/>
          </a:bodyPr>
          <a:lstStyle/>
          <a:p>
            <a:r>
              <a:rPr lang="uk-UA" sz="2800" b="1" dirty="0" smtClean="0">
                <a:solidFill>
                  <a:srgbClr val="002060"/>
                </a:solidFill>
              </a:rPr>
              <a:t>Спортивні досягнення студентів.</a:t>
            </a:r>
            <a:endParaRPr lang="uk-UA" sz="2800" b="1" dirty="0">
              <a:solidFill>
                <a:srgbClr val="002060"/>
              </a:solidFill>
            </a:endParaRPr>
          </a:p>
        </p:txBody>
      </p:sp>
      <p:sp>
        <p:nvSpPr>
          <p:cNvPr id="3" name="Прямоугольник 2"/>
          <p:cNvSpPr/>
          <p:nvPr/>
        </p:nvSpPr>
        <p:spPr>
          <a:xfrm>
            <a:off x="374074" y="5513725"/>
            <a:ext cx="2468528" cy="1077218"/>
          </a:xfrm>
          <a:prstGeom prst="rect">
            <a:avLst/>
          </a:prstGeom>
        </p:spPr>
        <p:txBody>
          <a:bodyPr wrap="square">
            <a:spAutoFit/>
          </a:bodyPr>
          <a:lstStyle/>
          <a:p>
            <a:r>
              <a:rPr lang="uk-UA" b="1" dirty="0" smtClean="0"/>
              <a:t> </a:t>
            </a:r>
            <a:r>
              <a:rPr lang="uk-UA" sz="3200" b="1" dirty="0" err="1" smtClean="0"/>
              <a:t>Моренко</a:t>
            </a:r>
            <a:r>
              <a:rPr lang="uk-UA" sz="3200" b="1" dirty="0" smtClean="0"/>
              <a:t> Єлизавета</a:t>
            </a:r>
            <a:endParaRPr lang="uk-UA" sz="3200" b="1" dirty="0"/>
          </a:p>
        </p:txBody>
      </p:sp>
      <p:pic>
        <p:nvPicPr>
          <p:cNvPr id="5" name="Рисунок 4"/>
          <p:cNvPicPr>
            <a:picLocks noChangeAspect="1"/>
          </p:cNvPicPr>
          <p:nvPr/>
        </p:nvPicPr>
        <p:blipFill>
          <a:blip r:embed="rId3"/>
          <a:stretch>
            <a:fillRect/>
          </a:stretch>
        </p:blipFill>
        <p:spPr>
          <a:xfrm>
            <a:off x="6726750" y="885809"/>
            <a:ext cx="3200677" cy="2938527"/>
          </a:xfrm>
          <a:prstGeom prst="rect">
            <a:avLst/>
          </a:prstGeom>
        </p:spPr>
      </p:pic>
      <p:pic>
        <p:nvPicPr>
          <p:cNvPr id="6" name="Рисунок 5"/>
          <p:cNvPicPr>
            <a:picLocks noChangeAspect="1"/>
          </p:cNvPicPr>
          <p:nvPr/>
        </p:nvPicPr>
        <p:blipFill>
          <a:blip r:embed="rId4"/>
          <a:stretch>
            <a:fillRect/>
          </a:stretch>
        </p:blipFill>
        <p:spPr>
          <a:xfrm>
            <a:off x="9125470" y="3352731"/>
            <a:ext cx="2517866" cy="3359187"/>
          </a:xfrm>
          <a:prstGeom prst="rect">
            <a:avLst/>
          </a:prstGeom>
        </p:spPr>
      </p:pic>
      <p:pic>
        <p:nvPicPr>
          <p:cNvPr id="7" name="Рисунок 6"/>
          <p:cNvPicPr>
            <a:picLocks noChangeAspect="1"/>
          </p:cNvPicPr>
          <p:nvPr/>
        </p:nvPicPr>
        <p:blipFill>
          <a:blip r:embed="rId5"/>
          <a:stretch>
            <a:fillRect/>
          </a:stretch>
        </p:blipFill>
        <p:spPr>
          <a:xfrm>
            <a:off x="2682829" y="4346542"/>
            <a:ext cx="3324728" cy="2158024"/>
          </a:xfrm>
          <a:prstGeom prst="rect">
            <a:avLst/>
          </a:prstGeom>
        </p:spPr>
      </p:pic>
      <p:pic>
        <p:nvPicPr>
          <p:cNvPr id="8" name="Рисунок 7"/>
          <p:cNvPicPr>
            <a:picLocks noChangeAspect="1"/>
          </p:cNvPicPr>
          <p:nvPr/>
        </p:nvPicPr>
        <p:blipFill>
          <a:blip r:embed="rId6"/>
          <a:stretch>
            <a:fillRect/>
          </a:stretch>
        </p:blipFill>
        <p:spPr>
          <a:xfrm>
            <a:off x="152827" y="1261783"/>
            <a:ext cx="2751249" cy="3670585"/>
          </a:xfrm>
          <a:prstGeom prst="rect">
            <a:avLst/>
          </a:prstGeom>
        </p:spPr>
      </p:pic>
      <p:pic>
        <p:nvPicPr>
          <p:cNvPr id="9" name="Рисунок 8"/>
          <p:cNvPicPr>
            <a:picLocks noChangeAspect="1"/>
          </p:cNvPicPr>
          <p:nvPr/>
        </p:nvPicPr>
        <p:blipFill>
          <a:blip r:embed="rId7"/>
          <a:stretch>
            <a:fillRect/>
          </a:stretch>
        </p:blipFill>
        <p:spPr>
          <a:xfrm>
            <a:off x="6726750" y="3869662"/>
            <a:ext cx="2205903" cy="2943011"/>
          </a:xfrm>
          <a:prstGeom prst="rect">
            <a:avLst/>
          </a:prstGeom>
        </p:spPr>
      </p:pic>
      <p:pic>
        <p:nvPicPr>
          <p:cNvPr id="10" name="Рисунок 9"/>
          <p:cNvPicPr>
            <a:picLocks noChangeAspect="1"/>
          </p:cNvPicPr>
          <p:nvPr/>
        </p:nvPicPr>
        <p:blipFill>
          <a:blip r:embed="rId8"/>
          <a:stretch>
            <a:fillRect/>
          </a:stretch>
        </p:blipFill>
        <p:spPr>
          <a:xfrm>
            <a:off x="3166401" y="1607312"/>
            <a:ext cx="3011685" cy="2395936"/>
          </a:xfrm>
          <a:prstGeom prst="rect">
            <a:avLst/>
          </a:prstGeom>
        </p:spPr>
      </p:pic>
    </p:spTree>
    <p:extLst>
      <p:ext uri="{BB962C8B-B14F-4D97-AF65-F5344CB8AC3E}">
        <p14:creationId xmlns:p14="http://schemas.microsoft.com/office/powerpoint/2010/main" val="39145004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Прямоугольник 1"/>
          <p:cNvSpPr/>
          <p:nvPr/>
        </p:nvSpPr>
        <p:spPr>
          <a:xfrm>
            <a:off x="249381" y="378607"/>
            <a:ext cx="6096000" cy="923330"/>
          </a:xfrm>
          <a:prstGeom prst="rect">
            <a:avLst/>
          </a:prstGeom>
        </p:spPr>
        <p:txBody>
          <a:bodyPr>
            <a:spAutoFit/>
          </a:bodyPr>
          <a:lstStyle/>
          <a:p>
            <a:r>
              <a:rPr lang="ru-RU" dirty="0" smtClean="0"/>
              <a:t>10-11 </a:t>
            </a:r>
            <a:r>
              <a:rPr lang="ru-RU" dirty="0" err="1" smtClean="0"/>
              <a:t>вересня</a:t>
            </a:r>
            <a:r>
              <a:rPr lang="ru-RU" dirty="0" smtClean="0"/>
              <a:t> 2022 р в </a:t>
            </a:r>
            <a:r>
              <a:rPr lang="ru-RU" dirty="0" err="1" smtClean="0"/>
              <a:t>хорватській</a:t>
            </a:r>
            <a:r>
              <a:rPr lang="ru-RU" dirty="0" smtClean="0"/>
              <a:t> </a:t>
            </a:r>
            <a:r>
              <a:rPr lang="ru-RU" dirty="0" err="1" smtClean="0"/>
              <a:t>столиці</a:t>
            </a:r>
            <a:r>
              <a:rPr lang="ru-RU" dirty="0" smtClean="0"/>
              <a:t> Загреб в </a:t>
            </a:r>
            <a:r>
              <a:rPr lang="ru-RU" dirty="0" err="1" smtClean="0"/>
              <a:t>змаганнях</a:t>
            </a:r>
            <a:r>
              <a:rPr lang="ru-RU" dirty="0" smtClean="0"/>
              <a:t> з триатлону - </a:t>
            </a:r>
            <a:r>
              <a:rPr lang="ru-RU" dirty="0" err="1" smtClean="0"/>
              <a:t>чемпіонат</a:t>
            </a:r>
            <a:r>
              <a:rPr lang="ru-RU" dirty="0" smtClean="0"/>
              <a:t> </a:t>
            </a:r>
            <a:r>
              <a:rPr lang="ru-RU" dirty="0" err="1" smtClean="0"/>
              <a:t>Балканських</a:t>
            </a:r>
            <a:r>
              <a:rPr lang="ru-RU" dirty="0" smtClean="0"/>
              <a:t> </a:t>
            </a:r>
            <a:r>
              <a:rPr lang="ru-RU" dirty="0" err="1" smtClean="0"/>
              <a:t>країн</a:t>
            </a:r>
            <a:r>
              <a:rPr lang="ru-RU" dirty="0" smtClean="0"/>
              <a:t>, </a:t>
            </a:r>
            <a:r>
              <a:rPr lang="ru-RU" dirty="0" err="1" smtClean="0"/>
              <a:t>Іван</a:t>
            </a:r>
            <a:r>
              <a:rPr lang="ru-RU" dirty="0" smtClean="0"/>
              <a:t> Шевченко </a:t>
            </a:r>
            <a:r>
              <a:rPr lang="ru-RU" dirty="0" err="1" smtClean="0"/>
              <a:t>здобув</a:t>
            </a:r>
            <a:r>
              <a:rPr lang="ru-RU" dirty="0" smtClean="0"/>
              <a:t> бронзу.</a:t>
            </a:r>
            <a:endParaRPr lang="uk-UA" dirty="0"/>
          </a:p>
        </p:txBody>
      </p:sp>
      <p:pic>
        <p:nvPicPr>
          <p:cNvPr id="3" name="Рисунок 2"/>
          <p:cNvPicPr>
            <a:picLocks noChangeAspect="1"/>
          </p:cNvPicPr>
          <p:nvPr/>
        </p:nvPicPr>
        <p:blipFill>
          <a:blip r:embed="rId3"/>
          <a:stretch>
            <a:fillRect/>
          </a:stretch>
        </p:blipFill>
        <p:spPr>
          <a:xfrm>
            <a:off x="1685886" y="1266685"/>
            <a:ext cx="2301811" cy="2295309"/>
          </a:xfrm>
          <a:prstGeom prst="rect">
            <a:avLst/>
          </a:prstGeom>
        </p:spPr>
      </p:pic>
      <p:sp>
        <p:nvSpPr>
          <p:cNvPr id="6" name="Прямоугольник 5"/>
          <p:cNvSpPr/>
          <p:nvPr/>
        </p:nvSpPr>
        <p:spPr>
          <a:xfrm>
            <a:off x="5529943" y="1273271"/>
            <a:ext cx="6096000" cy="923330"/>
          </a:xfrm>
          <a:prstGeom prst="rect">
            <a:avLst/>
          </a:prstGeom>
        </p:spPr>
        <p:txBody>
          <a:bodyPr>
            <a:spAutoFit/>
          </a:bodyPr>
          <a:lstStyle/>
          <a:p>
            <a:r>
              <a:rPr lang="ru-RU" dirty="0"/>
              <a:t>17-18 </a:t>
            </a:r>
            <a:r>
              <a:rPr lang="ru-RU" dirty="0" err="1"/>
              <a:t>вересня</a:t>
            </a:r>
            <a:r>
              <a:rPr lang="ru-RU" dirty="0"/>
              <a:t> 2022 р на </a:t>
            </a:r>
            <a:r>
              <a:rPr lang="ru-RU" dirty="0" err="1"/>
              <a:t>міжнародному</a:t>
            </a:r>
            <a:r>
              <a:rPr lang="ru-RU" dirty="0"/>
              <a:t> </a:t>
            </a:r>
            <a:r>
              <a:rPr lang="ru-RU" dirty="0" err="1"/>
              <a:t>турнірі</a:t>
            </a:r>
            <a:r>
              <a:rPr lang="ru-RU" dirty="0"/>
              <a:t> з дзюдо — до 21 року Кубок </a:t>
            </a:r>
            <a:r>
              <a:rPr lang="ru-RU" dirty="0" err="1"/>
              <a:t>Томісу</a:t>
            </a:r>
            <a:r>
              <a:rPr lang="ru-RU" dirty="0"/>
              <a:t>, </a:t>
            </a:r>
            <a:r>
              <a:rPr lang="ru-RU" dirty="0" err="1"/>
              <a:t>який</a:t>
            </a:r>
            <a:r>
              <a:rPr lang="ru-RU" dirty="0"/>
              <a:t> </a:t>
            </a:r>
            <a:r>
              <a:rPr lang="ru-RU" dirty="0" err="1"/>
              <a:t>відбувся</a:t>
            </a:r>
            <a:r>
              <a:rPr lang="ru-RU" dirty="0"/>
              <a:t> в </a:t>
            </a:r>
            <a:r>
              <a:rPr lang="ru-RU" dirty="0" err="1"/>
              <a:t>місті</a:t>
            </a:r>
            <a:r>
              <a:rPr lang="ru-RU" dirty="0"/>
              <a:t> Констанца, </a:t>
            </a:r>
            <a:r>
              <a:rPr lang="ru-RU" dirty="0" err="1"/>
              <a:t>Румунія</a:t>
            </a:r>
            <a:r>
              <a:rPr lang="ru-RU" dirty="0"/>
              <a:t>, </a:t>
            </a:r>
            <a:r>
              <a:rPr lang="ru-RU" dirty="0" err="1"/>
              <a:t>Мальована</a:t>
            </a:r>
            <a:r>
              <a:rPr lang="ru-RU" dirty="0"/>
              <a:t> </a:t>
            </a:r>
            <a:r>
              <a:rPr lang="ru-RU" dirty="0" err="1"/>
              <a:t>Аліса</a:t>
            </a:r>
            <a:r>
              <a:rPr lang="ru-RU" dirty="0"/>
              <a:t> </a:t>
            </a:r>
            <a:r>
              <a:rPr lang="ru-RU" dirty="0" err="1"/>
              <a:t>здобула</a:t>
            </a:r>
            <a:r>
              <a:rPr lang="ru-RU" dirty="0"/>
              <a:t> бронзу.</a:t>
            </a:r>
          </a:p>
        </p:txBody>
      </p:sp>
      <p:pic>
        <p:nvPicPr>
          <p:cNvPr id="7" name="Рисунок 6"/>
          <p:cNvPicPr>
            <a:picLocks noChangeAspect="1"/>
          </p:cNvPicPr>
          <p:nvPr/>
        </p:nvPicPr>
        <p:blipFill>
          <a:blip r:embed="rId4"/>
          <a:stretch>
            <a:fillRect/>
          </a:stretch>
        </p:blipFill>
        <p:spPr>
          <a:xfrm>
            <a:off x="7076405" y="2551060"/>
            <a:ext cx="4383284" cy="2464286"/>
          </a:xfrm>
          <a:prstGeom prst="rect">
            <a:avLst/>
          </a:prstGeom>
        </p:spPr>
      </p:pic>
      <p:sp>
        <p:nvSpPr>
          <p:cNvPr id="8" name="Прямоугольник 7"/>
          <p:cNvSpPr/>
          <p:nvPr/>
        </p:nvSpPr>
        <p:spPr>
          <a:xfrm>
            <a:off x="638629" y="3618303"/>
            <a:ext cx="6096000" cy="923330"/>
          </a:xfrm>
          <a:prstGeom prst="rect">
            <a:avLst/>
          </a:prstGeom>
        </p:spPr>
        <p:txBody>
          <a:bodyPr>
            <a:spAutoFit/>
          </a:bodyPr>
          <a:lstStyle/>
          <a:p>
            <a:r>
              <a:rPr lang="ru-RU" dirty="0"/>
              <a:t>1 </a:t>
            </a:r>
            <a:r>
              <a:rPr lang="ru-RU" dirty="0" err="1"/>
              <a:t>жовтня</a:t>
            </a:r>
            <a:r>
              <a:rPr lang="ru-RU" dirty="0"/>
              <a:t> 2022 р студент 2-го курсу факультету </a:t>
            </a:r>
            <a:r>
              <a:rPr lang="ru-RU" dirty="0" err="1"/>
              <a:t>фізичного</a:t>
            </a:r>
            <a:r>
              <a:rPr lang="ru-RU" dirty="0"/>
              <a:t> </a:t>
            </a:r>
            <a:r>
              <a:rPr lang="ru-RU" dirty="0" err="1"/>
              <a:t>виховання</a:t>
            </a:r>
            <a:r>
              <a:rPr lang="ru-RU" dirty="0"/>
              <a:t> ДДПУ </a:t>
            </a:r>
            <a:r>
              <a:rPr lang="ru-RU" dirty="0" err="1"/>
              <a:t>Єгор</a:t>
            </a:r>
            <a:r>
              <a:rPr lang="ru-RU" dirty="0"/>
              <a:t> </a:t>
            </a:r>
            <a:r>
              <a:rPr lang="ru-RU" dirty="0" err="1"/>
              <a:t>Гунічев</a:t>
            </a:r>
            <a:r>
              <a:rPr lang="ru-RU" dirty="0"/>
              <a:t> </a:t>
            </a:r>
            <a:r>
              <a:rPr lang="ru-RU" dirty="0" err="1"/>
              <a:t>підписав</a:t>
            </a:r>
            <a:r>
              <a:rPr lang="ru-RU" dirty="0"/>
              <a:t> контракт з ФК "</a:t>
            </a:r>
            <a:r>
              <a:rPr lang="ru-RU" dirty="0" err="1"/>
              <a:t>Олександрія</a:t>
            </a:r>
            <a:r>
              <a:rPr lang="ru-RU" dirty="0"/>
              <a:t>", </a:t>
            </a:r>
            <a:r>
              <a:rPr lang="ru-RU" dirty="0" err="1"/>
              <a:t>який</a:t>
            </a:r>
            <a:r>
              <a:rPr lang="ru-RU" dirty="0"/>
              <a:t> </a:t>
            </a:r>
            <a:r>
              <a:rPr lang="ru-RU" dirty="0" err="1"/>
              <a:t>розрахований</a:t>
            </a:r>
            <a:r>
              <a:rPr lang="ru-RU" dirty="0"/>
              <a:t> до 31 </a:t>
            </a:r>
            <a:r>
              <a:rPr lang="ru-RU" dirty="0" err="1"/>
              <a:t>травня</a:t>
            </a:r>
            <a:r>
              <a:rPr lang="ru-RU" dirty="0"/>
              <a:t> 2025 року</a:t>
            </a:r>
          </a:p>
        </p:txBody>
      </p:sp>
      <p:pic>
        <p:nvPicPr>
          <p:cNvPr id="9" name="Рисунок 8"/>
          <p:cNvPicPr>
            <a:picLocks noChangeAspect="1"/>
          </p:cNvPicPr>
          <p:nvPr/>
        </p:nvPicPr>
        <p:blipFill>
          <a:blip r:embed="rId5"/>
          <a:stretch>
            <a:fillRect/>
          </a:stretch>
        </p:blipFill>
        <p:spPr>
          <a:xfrm>
            <a:off x="2224207" y="4581993"/>
            <a:ext cx="4276780" cy="2219698"/>
          </a:xfrm>
          <a:prstGeom prst="rect">
            <a:avLst/>
          </a:prstGeom>
        </p:spPr>
      </p:pic>
    </p:spTree>
    <p:extLst>
      <p:ext uri="{BB962C8B-B14F-4D97-AF65-F5344CB8AC3E}">
        <p14:creationId xmlns:p14="http://schemas.microsoft.com/office/powerpoint/2010/main" val="41848332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Прямоугольник 6"/>
          <p:cNvSpPr/>
          <p:nvPr/>
        </p:nvSpPr>
        <p:spPr>
          <a:xfrm>
            <a:off x="623456" y="180109"/>
            <a:ext cx="4021116" cy="2308324"/>
          </a:xfrm>
          <a:prstGeom prst="rect">
            <a:avLst/>
          </a:prstGeom>
        </p:spPr>
        <p:txBody>
          <a:bodyPr wrap="square">
            <a:spAutoFit/>
          </a:bodyPr>
          <a:lstStyle/>
          <a:p>
            <a:r>
              <a:rPr lang="uk-UA" dirty="0" smtClean="0"/>
              <a:t>4 жовтня 2022 року в єгипетському місті Александрія відбувся Чемпіонат світу з </a:t>
            </a:r>
            <a:r>
              <a:rPr lang="uk-UA" dirty="0" err="1" smtClean="0"/>
              <a:t>пауерліфтингу</a:t>
            </a:r>
            <a:r>
              <a:rPr lang="uk-UA" dirty="0" smtClean="0"/>
              <a:t> та жиму лежачи серед спортсменів з порушеннями зору. До складу збірної України увійшли студентки факультету фізичного виховання ДДПУ Багнюк Римма та Григор'єва Валентина.</a:t>
            </a:r>
            <a:endParaRPr lang="uk-UA" dirty="0"/>
          </a:p>
        </p:txBody>
      </p:sp>
      <p:pic>
        <p:nvPicPr>
          <p:cNvPr id="8" name="Рисунок 7"/>
          <p:cNvPicPr>
            <a:picLocks noChangeAspect="1"/>
          </p:cNvPicPr>
          <p:nvPr/>
        </p:nvPicPr>
        <p:blipFill>
          <a:blip r:embed="rId3"/>
          <a:stretch>
            <a:fillRect/>
          </a:stretch>
        </p:blipFill>
        <p:spPr>
          <a:xfrm>
            <a:off x="180346" y="2668541"/>
            <a:ext cx="2461254" cy="3319119"/>
          </a:xfrm>
          <a:prstGeom prst="rect">
            <a:avLst/>
          </a:prstGeom>
        </p:spPr>
      </p:pic>
      <p:pic>
        <p:nvPicPr>
          <p:cNvPr id="9" name="Рисунок 8"/>
          <p:cNvPicPr>
            <a:picLocks noChangeAspect="1"/>
          </p:cNvPicPr>
          <p:nvPr/>
        </p:nvPicPr>
        <p:blipFill>
          <a:blip r:embed="rId4"/>
          <a:stretch>
            <a:fillRect/>
          </a:stretch>
        </p:blipFill>
        <p:spPr>
          <a:xfrm>
            <a:off x="2880663" y="2971594"/>
            <a:ext cx="2525909" cy="3616390"/>
          </a:xfrm>
          <a:prstGeom prst="rect">
            <a:avLst/>
          </a:prstGeom>
        </p:spPr>
      </p:pic>
      <p:sp>
        <p:nvSpPr>
          <p:cNvPr id="10" name="Прямоугольник 9"/>
          <p:cNvSpPr/>
          <p:nvPr/>
        </p:nvSpPr>
        <p:spPr>
          <a:xfrm>
            <a:off x="6850743" y="180109"/>
            <a:ext cx="4676239" cy="2031325"/>
          </a:xfrm>
          <a:prstGeom prst="rect">
            <a:avLst/>
          </a:prstGeom>
        </p:spPr>
        <p:txBody>
          <a:bodyPr wrap="square">
            <a:spAutoFit/>
          </a:bodyPr>
          <a:lstStyle/>
          <a:p>
            <a:r>
              <a:rPr lang="uk-UA" dirty="0" smtClean="0"/>
              <a:t>1-2 квітня 2023 року в місті Рівне на Кубку України з </a:t>
            </a:r>
            <a:r>
              <a:rPr lang="uk-UA" dirty="0" err="1" smtClean="0"/>
              <a:t>пауерліфтингу</a:t>
            </a:r>
            <a:r>
              <a:rPr lang="uk-UA" dirty="0" smtClean="0"/>
              <a:t> та жиму лежачи серед спортсменів з порушенням зору, на якому студентки факультету фізичного виховання ДДПУ, Валентина Григор'єва та Римма Багнюк, посіли перші місця в 2-х категоріях</a:t>
            </a:r>
          </a:p>
        </p:txBody>
      </p:sp>
      <p:pic>
        <p:nvPicPr>
          <p:cNvPr id="11" name="Рисунок 10"/>
          <p:cNvPicPr>
            <a:picLocks noChangeAspect="1"/>
          </p:cNvPicPr>
          <p:nvPr/>
        </p:nvPicPr>
        <p:blipFill>
          <a:blip r:embed="rId5"/>
          <a:stretch>
            <a:fillRect/>
          </a:stretch>
        </p:blipFill>
        <p:spPr>
          <a:xfrm>
            <a:off x="6194392" y="2488433"/>
            <a:ext cx="2785976" cy="2707719"/>
          </a:xfrm>
          <a:prstGeom prst="rect">
            <a:avLst/>
          </a:prstGeom>
        </p:spPr>
      </p:pic>
      <p:pic>
        <p:nvPicPr>
          <p:cNvPr id="12" name="Рисунок 11"/>
          <p:cNvPicPr>
            <a:picLocks noChangeAspect="1"/>
          </p:cNvPicPr>
          <p:nvPr/>
        </p:nvPicPr>
        <p:blipFill>
          <a:blip r:embed="rId6"/>
          <a:stretch>
            <a:fillRect/>
          </a:stretch>
        </p:blipFill>
        <p:spPr>
          <a:xfrm>
            <a:off x="9198742" y="3429000"/>
            <a:ext cx="2804572" cy="2701579"/>
          </a:xfrm>
          <a:prstGeom prst="rect">
            <a:avLst/>
          </a:prstGeom>
        </p:spPr>
      </p:pic>
    </p:spTree>
    <p:extLst>
      <p:ext uri="{BB962C8B-B14F-4D97-AF65-F5344CB8AC3E}">
        <p14:creationId xmlns:p14="http://schemas.microsoft.com/office/powerpoint/2010/main" val="3742139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Прямоугольник 1"/>
          <p:cNvSpPr/>
          <p:nvPr/>
        </p:nvSpPr>
        <p:spPr>
          <a:xfrm>
            <a:off x="415636" y="415636"/>
            <a:ext cx="6567055" cy="923330"/>
          </a:xfrm>
          <a:prstGeom prst="rect">
            <a:avLst/>
          </a:prstGeom>
        </p:spPr>
        <p:txBody>
          <a:bodyPr wrap="square">
            <a:spAutoFit/>
          </a:bodyPr>
          <a:lstStyle/>
          <a:p>
            <a:r>
              <a:rPr lang="ru-RU" dirty="0" smtClean="0"/>
              <a:t>8-9 </a:t>
            </a:r>
            <a:r>
              <a:rPr lang="ru-RU" dirty="0" err="1" smtClean="0"/>
              <a:t>жовтня</a:t>
            </a:r>
            <a:r>
              <a:rPr lang="ru-RU" dirty="0" smtClean="0"/>
              <a:t> 2022 р у </a:t>
            </a:r>
            <a:r>
              <a:rPr lang="ru-RU" dirty="0" err="1" smtClean="0"/>
              <a:t>Житомирі</a:t>
            </a:r>
            <a:r>
              <a:rPr lang="ru-RU" dirty="0" smtClean="0"/>
              <a:t> на </a:t>
            </a:r>
            <a:r>
              <a:rPr lang="ru-RU" dirty="0" err="1" smtClean="0"/>
              <a:t>чемпіонаті</a:t>
            </a:r>
            <a:r>
              <a:rPr lang="ru-RU" dirty="0" smtClean="0"/>
              <a:t> </a:t>
            </a:r>
            <a:r>
              <a:rPr lang="ru-RU" dirty="0" err="1" smtClean="0"/>
              <a:t>України</a:t>
            </a:r>
            <a:r>
              <a:rPr lang="ru-RU" dirty="0" smtClean="0"/>
              <a:t> з </a:t>
            </a:r>
            <a:r>
              <a:rPr lang="ru-RU" dirty="0" err="1" smtClean="0"/>
              <a:t>дуатлону</a:t>
            </a:r>
            <a:r>
              <a:rPr lang="ru-RU" dirty="0" smtClean="0"/>
              <a:t> </a:t>
            </a:r>
            <a:r>
              <a:rPr lang="ru-RU" dirty="0" err="1" smtClean="0"/>
              <a:t>серед</a:t>
            </a:r>
            <a:r>
              <a:rPr lang="ru-RU" dirty="0" smtClean="0"/>
              <a:t> </a:t>
            </a:r>
            <a:r>
              <a:rPr lang="ru-RU" dirty="0" err="1" smtClean="0"/>
              <a:t>юніорок</a:t>
            </a:r>
            <a:r>
              <a:rPr lang="ru-RU" dirty="0" smtClean="0"/>
              <a:t>, студентка факультету </a:t>
            </a:r>
            <a:r>
              <a:rPr lang="ru-RU" dirty="0" err="1" smtClean="0"/>
              <a:t>фізичного</a:t>
            </a:r>
            <a:r>
              <a:rPr lang="ru-RU" dirty="0" smtClean="0"/>
              <a:t> </a:t>
            </a:r>
            <a:r>
              <a:rPr lang="ru-RU" dirty="0" err="1" smtClean="0"/>
              <a:t>виховання</a:t>
            </a:r>
            <a:r>
              <a:rPr lang="ru-RU" dirty="0" smtClean="0"/>
              <a:t> ДДПУ </a:t>
            </a:r>
            <a:r>
              <a:rPr lang="ru-RU" dirty="0" err="1" smtClean="0"/>
              <a:t>Олександра</a:t>
            </a:r>
            <a:r>
              <a:rPr lang="ru-RU" dirty="0" smtClean="0"/>
              <a:t> </a:t>
            </a:r>
            <a:r>
              <a:rPr lang="ru-RU" dirty="0" err="1" smtClean="0"/>
              <a:t>Заровна</a:t>
            </a:r>
            <a:r>
              <a:rPr lang="ru-RU" dirty="0" smtClean="0"/>
              <a:t> </a:t>
            </a:r>
            <a:r>
              <a:rPr lang="ru-RU" dirty="0" err="1" smtClean="0"/>
              <a:t>посіла</a:t>
            </a:r>
            <a:r>
              <a:rPr lang="ru-RU" dirty="0" smtClean="0"/>
              <a:t> перше </a:t>
            </a:r>
            <a:r>
              <a:rPr lang="ru-RU" dirty="0" err="1" smtClean="0"/>
              <a:t>місце</a:t>
            </a:r>
            <a:r>
              <a:rPr lang="ru-RU" dirty="0" smtClean="0"/>
              <a:t>.</a:t>
            </a:r>
            <a:endParaRPr lang="uk-UA" dirty="0"/>
          </a:p>
        </p:txBody>
      </p:sp>
      <p:pic>
        <p:nvPicPr>
          <p:cNvPr id="3" name="Рисунок 2"/>
          <p:cNvPicPr>
            <a:picLocks noChangeAspect="1"/>
          </p:cNvPicPr>
          <p:nvPr/>
        </p:nvPicPr>
        <p:blipFill>
          <a:blip r:embed="rId3"/>
          <a:stretch>
            <a:fillRect/>
          </a:stretch>
        </p:blipFill>
        <p:spPr>
          <a:xfrm>
            <a:off x="415635" y="1484690"/>
            <a:ext cx="1969053" cy="3473191"/>
          </a:xfrm>
          <a:prstGeom prst="rect">
            <a:avLst/>
          </a:prstGeom>
        </p:spPr>
      </p:pic>
      <p:sp>
        <p:nvSpPr>
          <p:cNvPr id="5" name="Прямоугольник 4"/>
          <p:cNvSpPr/>
          <p:nvPr/>
        </p:nvSpPr>
        <p:spPr>
          <a:xfrm>
            <a:off x="8478980" y="277091"/>
            <a:ext cx="3879273" cy="1477328"/>
          </a:xfrm>
          <a:prstGeom prst="rect">
            <a:avLst/>
          </a:prstGeom>
        </p:spPr>
        <p:txBody>
          <a:bodyPr wrap="square">
            <a:spAutoFit/>
          </a:bodyPr>
          <a:lstStyle/>
          <a:p>
            <a:r>
              <a:rPr lang="ru-RU" dirty="0" smtClean="0"/>
              <a:t>17-23.10.2022 у м. </a:t>
            </a:r>
            <a:r>
              <a:rPr lang="ru-RU" dirty="0" err="1" smtClean="0"/>
              <a:t>Понтеведра</a:t>
            </a:r>
            <a:r>
              <a:rPr lang="ru-RU" dirty="0" smtClean="0"/>
              <a:t> (</a:t>
            </a:r>
            <a:r>
              <a:rPr lang="ru-RU" dirty="0" err="1" smtClean="0"/>
              <a:t>Іспанія</a:t>
            </a:r>
            <a:r>
              <a:rPr lang="ru-RU" dirty="0" smtClean="0"/>
              <a:t>) на ЧС - U23 </a:t>
            </a:r>
            <a:r>
              <a:rPr lang="ru-RU" dirty="0" err="1" smtClean="0"/>
              <a:t>зі</a:t>
            </a:r>
            <a:r>
              <a:rPr lang="ru-RU" dirty="0" smtClean="0"/>
              <a:t> </a:t>
            </a:r>
            <a:r>
              <a:rPr lang="ru-RU" dirty="0" err="1" smtClean="0"/>
              <a:t>спортивної</a:t>
            </a:r>
            <a:r>
              <a:rPr lang="ru-RU" dirty="0" smtClean="0"/>
              <a:t> </a:t>
            </a:r>
            <a:r>
              <a:rPr lang="ru-RU" dirty="0" err="1" smtClean="0"/>
              <a:t>боротьби</a:t>
            </a:r>
            <a:r>
              <a:rPr lang="ru-RU" dirty="0" smtClean="0"/>
              <a:t>, студентка факультету </a:t>
            </a:r>
            <a:r>
              <a:rPr lang="ru-RU" dirty="0" err="1" smtClean="0"/>
              <a:t>фізичного</a:t>
            </a:r>
            <a:r>
              <a:rPr lang="ru-RU" dirty="0" smtClean="0"/>
              <a:t> </a:t>
            </a:r>
            <a:r>
              <a:rPr lang="ru-RU" dirty="0" err="1" smtClean="0"/>
              <a:t>виховання</a:t>
            </a:r>
            <a:r>
              <a:rPr lang="ru-RU" dirty="0" smtClean="0"/>
              <a:t> ДДПУ Катерина </a:t>
            </a:r>
            <a:r>
              <a:rPr lang="ru-RU" dirty="0" err="1" smtClean="0"/>
              <a:t>Зелених</a:t>
            </a:r>
            <a:r>
              <a:rPr lang="ru-RU" dirty="0" smtClean="0"/>
              <a:t> </a:t>
            </a:r>
            <a:r>
              <a:rPr lang="ru-RU" dirty="0" err="1" smtClean="0"/>
              <a:t>посіла</a:t>
            </a:r>
            <a:r>
              <a:rPr lang="ru-RU" dirty="0" smtClean="0"/>
              <a:t> </a:t>
            </a:r>
            <a:r>
              <a:rPr lang="ru-RU" dirty="0" err="1" smtClean="0"/>
              <a:t>третє</a:t>
            </a:r>
            <a:r>
              <a:rPr lang="ru-RU" dirty="0" smtClean="0"/>
              <a:t> </a:t>
            </a:r>
            <a:r>
              <a:rPr lang="ru-RU" dirty="0" err="1" smtClean="0"/>
              <a:t>місце</a:t>
            </a:r>
            <a:r>
              <a:rPr lang="ru-RU" dirty="0" smtClean="0"/>
              <a:t>. </a:t>
            </a:r>
            <a:endParaRPr lang="uk-UA" dirty="0"/>
          </a:p>
        </p:txBody>
      </p:sp>
      <p:pic>
        <p:nvPicPr>
          <p:cNvPr id="6" name="Рисунок 5"/>
          <p:cNvPicPr>
            <a:picLocks noChangeAspect="1"/>
          </p:cNvPicPr>
          <p:nvPr/>
        </p:nvPicPr>
        <p:blipFill>
          <a:blip r:embed="rId4"/>
          <a:stretch>
            <a:fillRect/>
          </a:stretch>
        </p:blipFill>
        <p:spPr>
          <a:xfrm>
            <a:off x="9077169" y="1780773"/>
            <a:ext cx="2901948" cy="2901948"/>
          </a:xfrm>
          <a:prstGeom prst="rect">
            <a:avLst/>
          </a:prstGeom>
        </p:spPr>
      </p:pic>
      <p:sp>
        <p:nvSpPr>
          <p:cNvPr id="7" name="Прямоугольник 6"/>
          <p:cNvSpPr/>
          <p:nvPr/>
        </p:nvSpPr>
        <p:spPr>
          <a:xfrm>
            <a:off x="5708072" y="1754419"/>
            <a:ext cx="3519055" cy="2031325"/>
          </a:xfrm>
          <a:prstGeom prst="rect">
            <a:avLst/>
          </a:prstGeom>
        </p:spPr>
        <p:txBody>
          <a:bodyPr wrap="square">
            <a:spAutoFit/>
          </a:bodyPr>
          <a:lstStyle/>
          <a:p>
            <a:r>
              <a:rPr lang="uk-UA" dirty="0" smtClean="0"/>
              <a:t>10-11 грудня 2022 року в місті </a:t>
            </a:r>
            <a:r>
              <a:rPr lang="uk-UA" dirty="0" err="1" smtClean="0"/>
              <a:t>Коралвілл</a:t>
            </a:r>
            <a:r>
              <a:rPr lang="uk-UA" dirty="0" smtClean="0"/>
              <a:t>, США на Кубку світу з вільної боротьби, студентка факультету фізичного виховання ДДПУ Катерина Зелених у складі жіночої збірної України посіла перше місце.</a:t>
            </a:r>
            <a:endParaRPr lang="uk-UA" dirty="0"/>
          </a:p>
        </p:txBody>
      </p:sp>
      <p:pic>
        <p:nvPicPr>
          <p:cNvPr id="8" name="Рисунок 7"/>
          <p:cNvPicPr>
            <a:picLocks noChangeAspect="1"/>
          </p:cNvPicPr>
          <p:nvPr/>
        </p:nvPicPr>
        <p:blipFill>
          <a:blip r:embed="rId5"/>
          <a:stretch>
            <a:fillRect/>
          </a:stretch>
        </p:blipFill>
        <p:spPr>
          <a:xfrm>
            <a:off x="6266583" y="3941206"/>
            <a:ext cx="2402032" cy="2243522"/>
          </a:xfrm>
          <a:prstGeom prst="rect">
            <a:avLst/>
          </a:prstGeom>
        </p:spPr>
      </p:pic>
      <p:pic>
        <p:nvPicPr>
          <p:cNvPr id="9" name="Рисунок 8"/>
          <p:cNvPicPr>
            <a:picLocks noChangeAspect="1"/>
          </p:cNvPicPr>
          <p:nvPr/>
        </p:nvPicPr>
        <p:blipFill>
          <a:blip r:embed="rId6"/>
          <a:stretch>
            <a:fillRect/>
          </a:stretch>
        </p:blipFill>
        <p:spPr>
          <a:xfrm>
            <a:off x="2607215" y="3070361"/>
            <a:ext cx="2519819" cy="3224720"/>
          </a:xfrm>
          <a:prstGeom prst="rect">
            <a:avLst/>
          </a:prstGeom>
        </p:spPr>
      </p:pic>
      <p:sp>
        <p:nvSpPr>
          <p:cNvPr id="10" name="Прямоугольник 9"/>
          <p:cNvSpPr/>
          <p:nvPr/>
        </p:nvSpPr>
        <p:spPr>
          <a:xfrm>
            <a:off x="2579387" y="1509808"/>
            <a:ext cx="2962432" cy="1477328"/>
          </a:xfrm>
          <a:prstGeom prst="rect">
            <a:avLst/>
          </a:prstGeom>
        </p:spPr>
        <p:txBody>
          <a:bodyPr wrap="square">
            <a:spAutoFit/>
          </a:bodyPr>
          <a:lstStyle/>
          <a:p>
            <a:r>
              <a:rPr lang="ru-RU" dirty="0" smtClean="0"/>
              <a:t>11-15 </a:t>
            </a:r>
            <a:r>
              <a:rPr lang="ru-RU" dirty="0" err="1" smtClean="0"/>
              <a:t>квітня</a:t>
            </a:r>
            <a:r>
              <a:rPr lang="ru-RU" dirty="0" smtClean="0"/>
              <a:t> 2023 року в </a:t>
            </a:r>
            <a:r>
              <a:rPr lang="ru-RU" dirty="0" err="1" smtClean="0"/>
              <a:t>місті</a:t>
            </a:r>
            <a:r>
              <a:rPr lang="ru-RU" dirty="0" smtClean="0"/>
              <a:t> </a:t>
            </a:r>
            <a:r>
              <a:rPr lang="ru-RU" dirty="0" err="1" smtClean="0"/>
              <a:t>Львів</a:t>
            </a:r>
            <a:r>
              <a:rPr lang="ru-RU" dirty="0" smtClean="0"/>
              <a:t> на </a:t>
            </a:r>
            <a:r>
              <a:rPr lang="ru-RU" dirty="0" err="1" smtClean="0"/>
              <a:t>чемпіонаті</a:t>
            </a:r>
            <a:r>
              <a:rPr lang="ru-RU" dirty="0" smtClean="0"/>
              <a:t> </a:t>
            </a:r>
            <a:r>
              <a:rPr lang="ru-RU" dirty="0" err="1" smtClean="0"/>
              <a:t>України</a:t>
            </a:r>
            <a:r>
              <a:rPr lang="ru-RU" dirty="0" smtClean="0"/>
              <a:t> з триатлону,  </a:t>
            </a:r>
            <a:r>
              <a:rPr lang="ru-RU" dirty="0" err="1" smtClean="0"/>
              <a:t>Олександра</a:t>
            </a:r>
            <a:r>
              <a:rPr lang="ru-RU" dirty="0" smtClean="0"/>
              <a:t> </a:t>
            </a:r>
            <a:r>
              <a:rPr lang="ru-RU" dirty="0" err="1" smtClean="0"/>
              <a:t>Заровна</a:t>
            </a:r>
            <a:r>
              <a:rPr lang="ru-RU" dirty="0" smtClean="0"/>
              <a:t> </a:t>
            </a:r>
            <a:r>
              <a:rPr lang="ru-RU" dirty="0" err="1" smtClean="0"/>
              <a:t>здобула</a:t>
            </a:r>
            <a:r>
              <a:rPr lang="ru-RU" dirty="0" smtClean="0"/>
              <a:t> </a:t>
            </a:r>
            <a:r>
              <a:rPr lang="ru-RU" dirty="0" err="1" smtClean="0"/>
              <a:t>срібло</a:t>
            </a:r>
            <a:r>
              <a:rPr lang="ru-RU" dirty="0" smtClean="0"/>
              <a:t>.</a:t>
            </a:r>
            <a:endParaRPr lang="uk-UA" dirty="0"/>
          </a:p>
        </p:txBody>
      </p:sp>
    </p:spTree>
    <p:extLst>
      <p:ext uri="{BB962C8B-B14F-4D97-AF65-F5344CB8AC3E}">
        <p14:creationId xmlns:p14="http://schemas.microsoft.com/office/powerpoint/2010/main" val="1519271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Прямоугольник 1"/>
          <p:cNvSpPr/>
          <p:nvPr/>
        </p:nvSpPr>
        <p:spPr>
          <a:xfrm>
            <a:off x="193963" y="418145"/>
            <a:ext cx="6096000" cy="1200329"/>
          </a:xfrm>
          <a:prstGeom prst="rect">
            <a:avLst/>
          </a:prstGeom>
        </p:spPr>
        <p:txBody>
          <a:bodyPr>
            <a:spAutoFit/>
          </a:bodyPr>
          <a:lstStyle/>
          <a:p>
            <a:r>
              <a:rPr lang="uk-UA" smtClean="0"/>
              <a:t>11-20 листопада 2022 року в місті </a:t>
            </a:r>
            <a:r>
              <a:rPr lang="uk-UA" dirty="0" err="1" smtClean="0"/>
              <a:t>Анталія</a:t>
            </a:r>
            <a:r>
              <a:rPr lang="uk-UA" dirty="0" smtClean="0"/>
              <a:t> (Туреччина) на Чемпіонаті Європи з кікбоксингу </a:t>
            </a:r>
            <a:r>
              <a:rPr lang="en-US" dirty="0" smtClean="0"/>
              <a:t>WAKO, </a:t>
            </a:r>
            <a:r>
              <a:rPr lang="uk-UA" dirty="0" smtClean="0"/>
              <a:t>студент факультету фізичного виховання ДДПУ  Станіслав </a:t>
            </a:r>
            <a:r>
              <a:rPr lang="uk-UA" dirty="0" err="1" smtClean="0"/>
              <a:t>Данічев</a:t>
            </a:r>
            <a:r>
              <a:rPr lang="uk-UA" dirty="0" smtClean="0"/>
              <a:t> став срібним призером. </a:t>
            </a:r>
            <a:endParaRPr lang="uk-UA" dirty="0"/>
          </a:p>
        </p:txBody>
      </p:sp>
      <p:pic>
        <p:nvPicPr>
          <p:cNvPr id="3" name="Рисунок 2"/>
          <p:cNvPicPr>
            <a:picLocks noChangeAspect="1"/>
          </p:cNvPicPr>
          <p:nvPr/>
        </p:nvPicPr>
        <p:blipFill>
          <a:blip r:embed="rId3"/>
          <a:stretch>
            <a:fillRect/>
          </a:stretch>
        </p:blipFill>
        <p:spPr>
          <a:xfrm>
            <a:off x="1579408" y="1453001"/>
            <a:ext cx="3283534" cy="5076514"/>
          </a:xfrm>
          <a:prstGeom prst="rect">
            <a:avLst/>
          </a:prstGeom>
        </p:spPr>
      </p:pic>
      <p:sp>
        <p:nvSpPr>
          <p:cNvPr id="5" name="Прямоугольник 4"/>
          <p:cNvSpPr/>
          <p:nvPr/>
        </p:nvSpPr>
        <p:spPr>
          <a:xfrm>
            <a:off x="6954980" y="1453001"/>
            <a:ext cx="4807528" cy="1754326"/>
          </a:xfrm>
          <a:prstGeom prst="rect">
            <a:avLst/>
          </a:prstGeom>
        </p:spPr>
        <p:txBody>
          <a:bodyPr wrap="square">
            <a:spAutoFit/>
          </a:bodyPr>
          <a:lstStyle/>
          <a:p>
            <a:r>
              <a:rPr lang="uk-UA" dirty="0" smtClean="0"/>
              <a:t>6-8 грудня 2022 року в місті Тячеві (Закарпатська обл.) на чемпіонаті України з греко-римської боротьби серед юніорів (</a:t>
            </a:r>
            <a:r>
              <a:rPr lang="en-US" dirty="0" smtClean="0"/>
              <a:t>U-20), </a:t>
            </a:r>
            <a:r>
              <a:rPr lang="uk-UA" dirty="0" smtClean="0"/>
              <a:t>студент факультету фізичного виховання ДДПУ  Іван </a:t>
            </a:r>
            <a:r>
              <a:rPr lang="uk-UA" dirty="0" err="1" smtClean="0"/>
              <a:t>Цибанєв</a:t>
            </a:r>
            <a:r>
              <a:rPr lang="uk-UA" dirty="0" smtClean="0"/>
              <a:t> посів друге місце в ваговій категорії до 77 кг.</a:t>
            </a:r>
            <a:endParaRPr lang="uk-UA" dirty="0"/>
          </a:p>
        </p:txBody>
      </p:sp>
      <p:pic>
        <p:nvPicPr>
          <p:cNvPr id="6" name="Рисунок 5"/>
          <p:cNvPicPr>
            <a:picLocks noChangeAspect="1"/>
          </p:cNvPicPr>
          <p:nvPr/>
        </p:nvPicPr>
        <p:blipFill>
          <a:blip r:embed="rId4"/>
          <a:stretch>
            <a:fillRect/>
          </a:stretch>
        </p:blipFill>
        <p:spPr>
          <a:xfrm>
            <a:off x="7822302" y="3210047"/>
            <a:ext cx="3388806" cy="3319468"/>
          </a:xfrm>
          <a:prstGeom prst="rect">
            <a:avLst/>
          </a:prstGeom>
        </p:spPr>
      </p:pic>
    </p:spTree>
    <p:extLst>
      <p:ext uri="{BB962C8B-B14F-4D97-AF65-F5344CB8AC3E}">
        <p14:creationId xmlns:p14="http://schemas.microsoft.com/office/powerpoint/2010/main" val="16618013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Прямоугольник 1"/>
          <p:cNvSpPr/>
          <p:nvPr/>
        </p:nvSpPr>
        <p:spPr>
          <a:xfrm>
            <a:off x="2119745" y="155184"/>
            <a:ext cx="8346481" cy="2462213"/>
          </a:xfrm>
          <a:prstGeom prst="rect">
            <a:avLst/>
          </a:prstGeom>
        </p:spPr>
        <p:txBody>
          <a:bodyPr wrap="square">
            <a:spAutoFit/>
          </a:bodyPr>
          <a:lstStyle/>
          <a:p>
            <a:pPr algn="ctr"/>
            <a:r>
              <a:rPr lang="uk-UA" sz="2800" b="1" dirty="0" smtClean="0">
                <a:solidFill>
                  <a:srgbClr val="002060"/>
                </a:solidFill>
              </a:rPr>
              <a:t>Наші студенти спортсмени року! </a:t>
            </a:r>
          </a:p>
          <a:p>
            <a:r>
              <a:rPr lang="uk-UA" dirty="0" smtClean="0"/>
              <a:t>17.02 у Києві пройшла церемонія нагородження найкращих спортсменів «Спортивне сузір’я Донеччини - 2022» </a:t>
            </a:r>
          </a:p>
          <a:p>
            <a:r>
              <a:rPr lang="uk-UA" dirty="0" smtClean="0"/>
              <a:t>	Андрій </a:t>
            </a:r>
            <a:r>
              <a:rPr lang="uk-UA" dirty="0" err="1" smtClean="0"/>
              <a:t>Трусов</a:t>
            </a:r>
            <a:r>
              <a:rPr lang="uk-UA" dirty="0" smtClean="0"/>
              <a:t> – заслужений майстер спорту України з плавання, чотириразовий переможець та дворазовий бронзовий призер чемпіонату світу з плавання 2022 року;</a:t>
            </a:r>
          </a:p>
          <a:p>
            <a:r>
              <a:rPr lang="uk-UA" dirty="0" smtClean="0"/>
              <a:t>	Римма Багнюк – майстер спорту України міжнародного класу з </a:t>
            </a:r>
            <a:r>
              <a:rPr lang="uk-UA" dirty="0" err="1" smtClean="0"/>
              <a:t>пауерліфтингу</a:t>
            </a:r>
            <a:r>
              <a:rPr lang="uk-UA" dirty="0" smtClean="0"/>
              <a:t>, яка в 2022 році стала чемпіонкою світу серед жінок та юніорок.</a:t>
            </a:r>
            <a:endParaRPr lang="uk-UA" dirty="0"/>
          </a:p>
        </p:txBody>
      </p:sp>
      <p:pic>
        <p:nvPicPr>
          <p:cNvPr id="3" name="Рисунок 2"/>
          <p:cNvPicPr>
            <a:picLocks noChangeAspect="1"/>
          </p:cNvPicPr>
          <p:nvPr/>
        </p:nvPicPr>
        <p:blipFill>
          <a:blip r:embed="rId3"/>
          <a:stretch>
            <a:fillRect/>
          </a:stretch>
        </p:blipFill>
        <p:spPr>
          <a:xfrm>
            <a:off x="7254408" y="2585107"/>
            <a:ext cx="3211818" cy="3658681"/>
          </a:xfrm>
          <a:prstGeom prst="rect">
            <a:avLst/>
          </a:prstGeom>
        </p:spPr>
      </p:pic>
      <p:pic>
        <p:nvPicPr>
          <p:cNvPr id="5" name="Рисунок 4"/>
          <p:cNvPicPr>
            <a:picLocks noChangeAspect="1"/>
          </p:cNvPicPr>
          <p:nvPr/>
        </p:nvPicPr>
        <p:blipFill>
          <a:blip r:embed="rId4"/>
          <a:stretch>
            <a:fillRect/>
          </a:stretch>
        </p:blipFill>
        <p:spPr>
          <a:xfrm>
            <a:off x="1886856" y="2585107"/>
            <a:ext cx="3221129" cy="3658681"/>
          </a:xfrm>
          <a:prstGeom prst="rect">
            <a:avLst/>
          </a:prstGeom>
        </p:spPr>
      </p:pic>
    </p:spTree>
    <p:extLst>
      <p:ext uri="{BB962C8B-B14F-4D97-AF65-F5344CB8AC3E}">
        <p14:creationId xmlns:p14="http://schemas.microsoft.com/office/powerpoint/2010/main" val="34016164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Прямоугольник 1"/>
          <p:cNvSpPr/>
          <p:nvPr/>
        </p:nvSpPr>
        <p:spPr>
          <a:xfrm>
            <a:off x="2119086" y="279692"/>
            <a:ext cx="8142513" cy="1477328"/>
          </a:xfrm>
          <a:prstGeom prst="rect">
            <a:avLst/>
          </a:prstGeom>
        </p:spPr>
        <p:txBody>
          <a:bodyPr wrap="square">
            <a:spAutoFit/>
          </a:bodyPr>
          <a:lstStyle/>
          <a:p>
            <a:r>
              <a:rPr lang="uk-UA" dirty="0" smtClean="0"/>
              <a:t>7-8 червня 2023 року в селі Бояни Чернівецької області у змаганнях з </a:t>
            </a:r>
            <a:r>
              <a:rPr lang="uk-UA" dirty="0" err="1" smtClean="0"/>
              <a:t>триатлону</a:t>
            </a:r>
            <a:r>
              <a:rPr lang="uk-UA" dirty="0" smtClean="0"/>
              <a:t>, студенти факультету фізичного виховання ДДПУ виграли низку нагород:  Іван Шевченко виборов «бронзу» серед чоловіків та «золото» серед молоді, Іван Ткаченко посів перше місце серед юніорів, Олександра </a:t>
            </a:r>
            <a:r>
              <a:rPr lang="uk-UA" dirty="0" err="1" smtClean="0"/>
              <a:t>Заровна</a:t>
            </a:r>
            <a:r>
              <a:rPr lang="uk-UA" dirty="0" smtClean="0"/>
              <a:t> посіла друге місце серед юніорок.</a:t>
            </a:r>
            <a:endParaRPr lang="uk-UA" dirty="0"/>
          </a:p>
        </p:txBody>
      </p:sp>
      <p:pic>
        <p:nvPicPr>
          <p:cNvPr id="3" name="Рисунок 2"/>
          <p:cNvPicPr>
            <a:picLocks noChangeAspect="1"/>
          </p:cNvPicPr>
          <p:nvPr/>
        </p:nvPicPr>
        <p:blipFill>
          <a:blip r:embed="rId3"/>
          <a:stretch>
            <a:fillRect/>
          </a:stretch>
        </p:blipFill>
        <p:spPr>
          <a:xfrm>
            <a:off x="443017" y="1782225"/>
            <a:ext cx="4753350" cy="3433947"/>
          </a:xfrm>
          <a:prstGeom prst="rect">
            <a:avLst/>
          </a:prstGeom>
        </p:spPr>
      </p:pic>
      <p:pic>
        <p:nvPicPr>
          <p:cNvPr id="5" name="Рисунок 4"/>
          <p:cNvPicPr>
            <a:picLocks noChangeAspect="1"/>
          </p:cNvPicPr>
          <p:nvPr/>
        </p:nvPicPr>
        <p:blipFill>
          <a:blip r:embed="rId4"/>
          <a:stretch>
            <a:fillRect/>
          </a:stretch>
        </p:blipFill>
        <p:spPr>
          <a:xfrm>
            <a:off x="6980961" y="1907310"/>
            <a:ext cx="4180525" cy="4275776"/>
          </a:xfrm>
          <a:prstGeom prst="rect">
            <a:avLst/>
          </a:prstGeom>
        </p:spPr>
      </p:pic>
      <p:sp>
        <p:nvSpPr>
          <p:cNvPr id="6" name="Прямоугольник 5"/>
          <p:cNvSpPr/>
          <p:nvPr/>
        </p:nvSpPr>
        <p:spPr>
          <a:xfrm>
            <a:off x="242817" y="5859920"/>
            <a:ext cx="7762702" cy="646331"/>
          </a:xfrm>
          <a:prstGeom prst="rect">
            <a:avLst/>
          </a:prstGeom>
        </p:spPr>
        <p:txBody>
          <a:bodyPr wrap="none">
            <a:spAutoFit/>
          </a:bodyPr>
          <a:lstStyle/>
          <a:p>
            <a:r>
              <a:rPr lang="uk-UA" sz="3600" b="1" u="sng" dirty="0">
                <a:solidFill>
                  <a:srgbClr val="1A0DAB"/>
                </a:solidFill>
                <a:latin typeface="arial" panose="020B0604020202020204" pitchFamily="34" charset="0"/>
                <a:hlinkClick r:id="rId5"/>
              </a:rPr>
              <a:t>Пишаємось нашими студентами!</a:t>
            </a:r>
            <a:endParaRPr lang="uk-UA" sz="3600" b="1" i="0" u="sng" dirty="0">
              <a:solidFill>
                <a:srgbClr val="1A0DAB"/>
              </a:solidFill>
              <a:effectLst/>
              <a:latin typeface="arial" panose="020B0604020202020204" pitchFamily="34" charset="0"/>
              <a:hlinkClick r:id="rId5"/>
            </a:endParaRPr>
          </a:p>
        </p:txBody>
      </p:sp>
    </p:spTree>
    <p:extLst>
      <p:ext uri="{BB962C8B-B14F-4D97-AF65-F5344CB8AC3E}">
        <p14:creationId xmlns:p14="http://schemas.microsoft.com/office/powerpoint/2010/main" val="27105145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0037" y="20784"/>
            <a:ext cx="9033163" cy="6837216"/>
          </a:xfrm>
          <a:prstGeom prst="rect">
            <a:avLst/>
          </a:prstGeom>
        </p:spPr>
      </p:pic>
    </p:spTree>
    <p:extLst>
      <p:ext uri="{BB962C8B-B14F-4D97-AF65-F5344CB8AC3E}">
        <p14:creationId xmlns:p14="http://schemas.microsoft.com/office/powerpoint/2010/main" val="2726252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5" name="Прямоугольник 4"/>
          <p:cNvSpPr/>
          <p:nvPr/>
        </p:nvSpPr>
        <p:spPr>
          <a:xfrm>
            <a:off x="3955092" y="307170"/>
            <a:ext cx="4877169" cy="523220"/>
          </a:xfrm>
          <a:prstGeom prst="rect">
            <a:avLst/>
          </a:prstGeom>
        </p:spPr>
        <p:txBody>
          <a:bodyPr wrap="none">
            <a:spAutoFit/>
          </a:bodyPr>
          <a:lstStyle/>
          <a:p>
            <a:r>
              <a:rPr lang="uk-UA" sz="2800" b="1" dirty="0" smtClean="0">
                <a:solidFill>
                  <a:srgbClr val="002060"/>
                </a:solidFill>
              </a:rPr>
              <a:t>Студентське самоврядування.</a:t>
            </a:r>
            <a:endParaRPr lang="uk-UA" sz="2800" b="1" dirty="0">
              <a:solidFill>
                <a:srgbClr val="002060"/>
              </a:solidFill>
            </a:endParaRPr>
          </a:p>
        </p:txBody>
      </p:sp>
      <p:sp>
        <p:nvSpPr>
          <p:cNvPr id="10" name="Прямоугольник 9"/>
          <p:cNvSpPr/>
          <p:nvPr/>
        </p:nvSpPr>
        <p:spPr>
          <a:xfrm>
            <a:off x="6206835" y="769381"/>
            <a:ext cx="2244437" cy="3693319"/>
          </a:xfrm>
          <a:prstGeom prst="rect">
            <a:avLst/>
          </a:prstGeom>
        </p:spPr>
        <p:txBody>
          <a:bodyPr wrap="square">
            <a:spAutoFit/>
          </a:bodyPr>
          <a:lstStyle/>
          <a:p>
            <a:endParaRPr lang="uk-UA" dirty="0" smtClean="0"/>
          </a:p>
          <a:p>
            <a:endParaRPr lang="uk-UA" dirty="0"/>
          </a:p>
          <a:p>
            <a:r>
              <a:rPr lang="uk-UA" dirty="0" smtClean="0"/>
              <a:t>11-12.05.2023 р. – участь у Національному форумі студентського самоврядування (</a:t>
            </a:r>
            <a:r>
              <a:rPr lang="uk-UA" dirty="0" err="1" smtClean="0"/>
              <a:t>Одінцова</a:t>
            </a:r>
            <a:r>
              <a:rPr lang="uk-UA" dirty="0" smtClean="0"/>
              <a:t> Є., К. </a:t>
            </a:r>
            <a:r>
              <a:rPr lang="uk-UA" dirty="0" err="1" smtClean="0"/>
              <a:t>Чухно</a:t>
            </a:r>
            <a:r>
              <a:rPr lang="uk-UA" dirty="0" smtClean="0"/>
              <a:t>, О. Кузнецов, Д. </a:t>
            </a:r>
            <a:r>
              <a:rPr lang="uk-UA" dirty="0" err="1" smtClean="0"/>
              <a:t>Валюх</a:t>
            </a:r>
            <a:r>
              <a:rPr lang="uk-UA" dirty="0" smtClean="0"/>
              <a:t>, М. Тимофєєва, Заїка А.)</a:t>
            </a:r>
          </a:p>
          <a:p>
            <a:endParaRPr lang="uk-UA" dirty="0"/>
          </a:p>
        </p:txBody>
      </p:sp>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98362">
            <a:off x="8357269" y="2133600"/>
            <a:ext cx="3019536" cy="4530436"/>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636" y="2062589"/>
            <a:ext cx="4508551" cy="4508551"/>
          </a:xfrm>
          <a:prstGeom prst="rect">
            <a:avLst/>
          </a:prstGeom>
        </p:spPr>
      </p:pic>
      <p:sp>
        <p:nvSpPr>
          <p:cNvPr id="14" name="Прямоугольник 13"/>
          <p:cNvSpPr/>
          <p:nvPr/>
        </p:nvSpPr>
        <p:spPr>
          <a:xfrm>
            <a:off x="443343" y="769381"/>
            <a:ext cx="5318827" cy="1200329"/>
          </a:xfrm>
          <a:prstGeom prst="rect">
            <a:avLst/>
          </a:prstGeom>
        </p:spPr>
        <p:txBody>
          <a:bodyPr wrap="square">
            <a:spAutoFit/>
          </a:bodyPr>
          <a:lstStyle/>
          <a:p>
            <a:r>
              <a:rPr lang="ru-RU" dirty="0" err="1" smtClean="0"/>
              <a:t>Студентська</a:t>
            </a:r>
            <a:r>
              <a:rPr lang="ru-RU" dirty="0" smtClean="0"/>
              <a:t> рада </a:t>
            </a:r>
            <a:r>
              <a:rPr lang="ru-RU" dirty="0" err="1" smtClean="0"/>
              <a:t>Донбаського</a:t>
            </a:r>
            <a:r>
              <a:rPr lang="ru-RU" dirty="0" smtClean="0"/>
              <a:t> державного </a:t>
            </a:r>
            <a:r>
              <a:rPr lang="ru-RU" dirty="0" err="1" smtClean="0"/>
              <a:t>педагогічного</a:t>
            </a:r>
            <a:r>
              <a:rPr lang="ru-RU" dirty="0" smtClean="0"/>
              <a:t> </a:t>
            </a:r>
            <a:r>
              <a:rPr lang="ru-RU" dirty="0" err="1" smtClean="0"/>
              <a:t>університету</a:t>
            </a:r>
            <a:r>
              <a:rPr lang="ru-RU" dirty="0" smtClean="0"/>
              <a:t> </a:t>
            </a:r>
            <a:r>
              <a:rPr lang="ru-RU" dirty="0" err="1" smtClean="0"/>
              <a:t>анонсує</a:t>
            </a:r>
            <a:r>
              <a:rPr lang="ru-RU" dirty="0" smtClean="0"/>
              <a:t> початок </a:t>
            </a:r>
            <a:r>
              <a:rPr lang="ru-RU" dirty="0" err="1" smtClean="0"/>
              <a:t>проведення</a:t>
            </a:r>
            <a:r>
              <a:rPr lang="ru-RU" dirty="0" smtClean="0"/>
              <a:t> конкурсу </a:t>
            </a:r>
            <a:r>
              <a:rPr lang="ru-RU" dirty="0" err="1" smtClean="0"/>
              <a:t>віршів</a:t>
            </a:r>
            <a:r>
              <a:rPr lang="ru-RU" dirty="0" smtClean="0"/>
              <a:t> та </a:t>
            </a:r>
            <a:r>
              <a:rPr lang="ru-RU" dirty="0" err="1" smtClean="0"/>
              <a:t>прози</a:t>
            </a:r>
            <a:r>
              <a:rPr lang="ru-RU" dirty="0" smtClean="0"/>
              <a:t> з </a:t>
            </a:r>
            <a:r>
              <a:rPr lang="ru-RU" dirty="0" err="1" smtClean="0"/>
              <a:t>нагоди</a:t>
            </a:r>
            <a:r>
              <a:rPr lang="ru-RU" dirty="0" smtClean="0"/>
              <a:t> </a:t>
            </a:r>
            <a:r>
              <a:rPr lang="ru-RU" dirty="0" err="1" smtClean="0"/>
              <a:t>святкування</a:t>
            </a:r>
            <a:r>
              <a:rPr lang="ru-RU" dirty="0" smtClean="0"/>
              <a:t> </a:t>
            </a:r>
            <a:r>
              <a:rPr lang="ru-RU" dirty="0" err="1" smtClean="0"/>
              <a:t>тижня</a:t>
            </a:r>
            <a:r>
              <a:rPr lang="ru-RU" dirty="0" smtClean="0"/>
              <a:t> </a:t>
            </a:r>
            <a:r>
              <a:rPr lang="ru-RU" dirty="0" err="1" smtClean="0"/>
              <a:t>української</a:t>
            </a:r>
            <a:r>
              <a:rPr lang="ru-RU" dirty="0" smtClean="0"/>
              <a:t> </a:t>
            </a:r>
            <a:r>
              <a:rPr lang="ru-RU" dirty="0" err="1" smtClean="0"/>
              <a:t>мови</a:t>
            </a:r>
            <a:r>
              <a:rPr lang="ru-RU" dirty="0" smtClean="0"/>
              <a:t> та </a:t>
            </a:r>
            <a:r>
              <a:rPr lang="ru-RU" dirty="0" err="1" smtClean="0"/>
              <a:t>писемності</a:t>
            </a:r>
            <a:r>
              <a:rPr lang="ru-RU" dirty="0" smtClean="0"/>
              <a:t> </a:t>
            </a:r>
            <a:endParaRPr lang="uk-UA" dirty="0"/>
          </a:p>
        </p:txBody>
      </p:sp>
    </p:spTree>
    <p:extLst>
      <p:ext uri="{BB962C8B-B14F-4D97-AF65-F5344CB8AC3E}">
        <p14:creationId xmlns:p14="http://schemas.microsoft.com/office/powerpoint/2010/main" val="1996781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Прямоугольник 1"/>
          <p:cNvSpPr/>
          <p:nvPr/>
        </p:nvSpPr>
        <p:spPr>
          <a:xfrm>
            <a:off x="2307771" y="554182"/>
            <a:ext cx="8258629" cy="923330"/>
          </a:xfrm>
          <a:prstGeom prst="rect">
            <a:avLst/>
          </a:prstGeom>
        </p:spPr>
        <p:txBody>
          <a:bodyPr wrap="square">
            <a:spAutoFit/>
          </a:bodyPr>
          <a:lstStyle/>
          <a:p>
            <a:r>
              <a:rPr lang="ru-RU" dirty="0"/>
              <a:t>28.04.2023 р. – </a:t>
            </a:r>
            <a:r>
              <a:rPr lang="ru-RU" dirty="0" err="1"/>
              <a:t>інформаційний</a:t>
            </a:r>
            <a:r>
              <a:rPr lang="ru-RU" dirty="0"/>
              <a:t> </a:t>
            </a:r>
            <a:r>
              <a:rPr lang="ru-RU" dirty="0" err="1"/>
              <a:t>захід</a:t>
            </a:r>
            <a:r>
              <a:rPr lang="ru-RU" dirty="0"/>
              <a:t> «</a:t>
            </a:r>
            <a:r>
              <a:rPr lang="ru-RU" dirty="0" err="1"/>
              <a:t>Молодіжні</a:t>
            </a:r>
            <a:r>
              <a:rPr lang="ru-RU" dirty="0"/>
              <a:t> </a:t>
            </a:r>
            <a:r>
              <a:rPr lang="ru-RU" dirty="0" err="1"/>
              <a:t>субкультури</a:t>
            </a:r>
            <a:r>
              <a:rPr lang="ru-RU" dirty="0"/>
              <a:t>: за і </a:t>
            </a:r>
            <a:r>
              <a:rPr lang="ru-RU" dirty="0" err="1"/>
              <a:t>проти</a:t>
            </a:r>
            <a:r>
              <a:rPr lang="ru-RU" dirty="0"/>
              <a:t>», на </a:t>
            </a:r>
            <a:r>
              <a:rPr lang="ru-RU" dirty="0" err="1"/>
              <a:t>якому</a:t>
            </a:r>
            <a:r>
              <a:rPr lang="ru-RU" dirty="0"/>
              <a:t> </a:t>
            </a:r>
            <a:r>
              <a:rPr lang="ru-RU" dirty="0" err="1"/>
              <a:t>були</a:t>
            </a:r>
            <a:r>
              <a:rPr lang="ru-RU" dirty="0"/>
              <a:t> </a:t>
            </a:r>
            <a:r>
              <a:rPr lang="ru-RU" dirty="0" err="1"/>
              <a:t>окреслені</a:t>
            </a:r>
            <a:r>
              <a:rPr lang="ru-RU" dirty="0"/>
              <a:t> </a:t>
            </a:r>
            <a:r>
              <a:rPr lang="ru-RU" dirty="0" err="1"/>
              <a:t>поширені</a:t>
            </a:r>
            <a:r>
              <a:rPr lang="ru-RU" dirty="0"/>
              <a:t> </a:t>
            </a:r>
            <a:r>
              <a:rPr lang="ru-RU" dirty="0" err="1"/>
              <a:t>молодіжні</a:t>
            </a:r>
            <a:r>
              <a:rPr lang="ru-RU" dirty="0"/>
              <a:t> </a:t>
            </a:r>
            <a:r>
              <a:rPr lang="ru-RU" dirty="0" err="1"/>
              <a:t>субкультури</a:t>
            </a:r>
            <a:r>
              <a:rPr lang="ru-RU" dirty="0"/>
              <a:t>, охарактеризовано субкультуру </a:t>
            </a:r>
            <a:r>
              <a:rPr lang="ru-RU" dirty="0" err="1"/>
              <a:t>фанатів</a:t>
            </a:r>
            <a:r>
              <a:rPr lang="ru-RU" dirty="0"/>
              <a:t> </a:t>
            </a:r>
            <a:r>
              <a:rPr lang="ru-RU" dirty="0" err="1"/>
              <a:t>аніме</a:t>
            </a:r>
            <a:endParaRPr lang="uk-UA" dirty="0"/>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2142" y="2869779"/>
            <a:ext cx="5605080" cy="3151318"/>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679" y="1582388"/>
            <a:ext cx="6406338" cy="3601806"/>
          </a:xfrm>
          <a:prstGeom prst="rect">
            <a:avLst/>
          </a:prstGeom>
        </p:spPr>
      </p:pic>
    </p:spTree>
    <p:extLst>
      <p:ext uri="{BB962C8B-B14F-4D97-AF65-F5344CB8AC3E}">
        <p14:creationId xmlns:p14="http://schemas.microsoft.com/office/powerpoint/2010/main" val="3781761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Прямоугольник 1"/>
          <p:cNvSpPr/>
          <p:nvPr/>
        </p:nvSpPr>
        <p:spPr>
          <a:xfrm>
            <a:off x="5341258" y="814311"/>
            <a:ext cx="6096000" cy="2031325"/>
          </a:xfrm>
          <a:prstGeom prst="rect">
            <a:avLst/>
          </a:prstGeom>
        </p:spPr>
        <p:txBody>
          <a:bodyPr>
            <a:spAutoFit/>
          </a:bodyPr>
          <a:lstStyle/>
          <a:p>
            <a:r>
              <a:rPr lang="uk-UA" dirty="0" smtClean="0"/>
              <a:t>Традиційно, 9 листопада 2022 року, у «День української писемності та мови», викладачі та студенти ДДПУ долучилися до написання РАДІОДИКТАНТУ НАЦІОНАЛЬНОЇ ЄДНОСТІ.</a:t>
            </a:r>
          </a:p>
          <a:p>
            <a:r>
              <a:rPr lang="uk-UA" dirty="0" smtClean="0"/>
              <a:t>Участь студентів та викладачів університету у Багатожанровому патріотичному фестивалі мистецтв «Ми горді тим, що ми Українці».</a:t>
            </a: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551" y="3429000"/>
            <a:ext cx="4024123" cy="2200692"/>
          </a:xfrm>
          <a:prstGeom prst="rect">
            <a:avLst/>
          </a:prstGeom>
        </p:spPr>
      </p:pic>
      <p:pic>
        <p:nvPicPr>
          <p:cNvPr id="5" name="Рисунок 4"/>
          <p:cNvPicPr>
            <a:picLocks noChangeAspect="1"/>
          </p:cNvPicPr>
          <p:nvPr/>
        </p:nvPicPr>
        <p:blipFill>
          <a:blip r:embed="rId4"/>
          <a:stretch>
            <a:fillRect/>
          </a:stretch>
        </p:blipFill>
        <p:spPr>
          <a:xfrm>
            <a:off x="287621" y="433280"/>
            <a:ext cx="4777865" cy="2689621"/>
          </a:xfrm>
          <a:prstGeom prst="rect">
            <a:avLst/>
          </a:prstGeom>
        </p:spPr>
      </p:pic>
      <p:pic>
        <p:nvPicPr>
          <p:cNvPr id="6" name="Рисунок 5"/>
          <p:cNvPicPr>
            <a:picLocks noChangeAspect="1"/>
          </p:cNvPicPr>
          <p:nvPr/>
        </p:nvPicPr>
        <p:blipFill>
          <a:blip r:embed="rId5"/>
          <a:stretch>
            <a:fillRect/>
          </a:stretch>
        </p:blipFill>
        <p:spPr>
          <a:xfrm>
            <a:off x="4343397" y="4049388"/>
            <a:ext cx="3958776" cy="2228528"/>
          </a:xfrm>
          <a:prstGeom prst="rect">
            <a:avLst/>
          </a:prstGeom>
        </p:spPr>
      </p:pic>
      <p:pic>
        <p:nvPicPr>
          <p:cNvPr id="7" name="Рисунок 6"/>
          <p:cNvPicPr>
            <a:picLocks noChangeAspect="1"/>
          </p:cNvPicPr>
          <p:nvPr/>
        </p:nvPicPr>
        <p:blipFill>
          <a:blip r:embed="rId6"/>
          <a:stretch>
            <a:fillRect/>
          </a:stretch>
        </p:blipFill>
        <p:spPr>
          <a:xfrm>
            <a:off x="8791027" y="2845636"/>
            <a:ext cx="3023602" cy="3564376"/>
          </a:xfrm>
          <a:prstGeom prst="rect">
            <a:avLst/>
          </a:prstGeom>
        </p:spPr>
      </p:pic>
      <p:sp>
        <p:nvSpPr>
          <p:cNvPr id="8" name="Прямоугольник 7"/>
          <p:cNvSpPr/>
          <p:nvPr/>
        </p:nvSpPr>
        <p:spPr>
          <a:xfrm>
            <a:off x="5572596" y="181657"/>
            <a:ext cx="6015429" cy="523220"/>
          </a:xfrm>
          <a:prstGeom prst="rect">
            <a:avLst/>
          </a:prstGeom>
        </p:spPr>
        <p:txBody>
          <a:bodyPr wrap="none">
            <a:spAutoFit/>
          </a:bodyPr>
          <a:lstStyle/>
          <a:p>
            <a:r>
              <a:rPr lang="uk-UA" sz="2800" b="1" dirty="0">
                <a:solidFill>
                  <a:srgbClr val="002060"/>
                </a:solidFill>
              </a:rPr>
              <a:t>Національно-патріотичне виховання.</a:t>
            </a:r>
          </a:p>
        </p:txBody>
      </p:sp>
    </p:spTree>
    <p:extLst>
      <p:ext uri="{BB962C8B-B14F-4D97-AF65-F5344CB8AC3E}">
        <p14:creationId xmlns:p14="http://schemas.microsoft.com/office/powerpoint/2010/main" val="2553006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Прямоугольник 1"/>
          <p:cNvSpPr/>
          <p:nvPr/>
        </p:nvSpPr>
        <p:spPr>
          <a:xfrm>
            <a:off x="1001486" y="300895"/>
            <a:ext cx="10305143" cy="923330"/>
          </a:xfrm>
          <a:prstGeom prst="rect">
            <a:avLst/>
          </a:prstGeom>
        </p:spPr>
        <p:txBody>
          <a:bodyPr wrap="square">
            <a:spAutoFit/>
          </a:bodyPr>
          <a:lstStyle/>
          <a:p>
            <a:r>
              <a:rPr lang="uk-UA" dirty="0" smtClean="0"/>
              <a:t>03.12.2022 р. – онлайн-захід «Дотик до світу Григорія Сковороди», присвячений 300-річчю з Дня народження. Здобувачі вищої освіти підготували інформаційні повідомлення про життя і творчість Г. Сковороди, презентації його афоризмів, відео-матеріали з виразним виконанням віршованих творів. </a:t>
            </a:r>
            <a:endParaRPr lang="uk-UA" dirty="0"/>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0114" y="1619158"/>
            <a:ext cx="4963886" cy="2792186"/>
          </a:xfrm>
          <a:prstGeom prst="rect">
            <a:avLst/>
          </a:prstGeom>
        </p:spPr>
      </p:pic>
      <p:pic>
        <p:nvPicPr>
          <p:cNvPr id="5" name="Рисунок 4"/>
          <p:cNvPicPr>
            <a:picLocks noChangeAspect="1"/>
          </p:cNvPicPr>
          <p:nvPr/>
        </p:nvPicPr>
        <p:blipFill>
          <a:blip r:embed="rId4"/>
          <a:stretch>
            <a:fillRect/>
          </a:stretch>
        </p:blipFill>
        <p:spPr>
          <a:xfrm>
            <a:off x="1335314" y="4165189"/>
            <a:ext cx="5079542" cy="2336327"/>
          </a:xfrm>
          <a:prstGeom prst="rect">
            <a:avLst/>
          </a:prstGeom>
        </p:spPr>
      </p:pic>
      <p:pic>
        <p:nvPicPr>
          <p:cNvPr id="6" name="Рисунок 5"/>
          <p:cNvPicPr>
            <a:picLocks noChangeAspect="1"/>
          </p:cNvPicPr>
          <p:nvPr/>
        </p:nvPicPr>
        <p:blipFill>
          <a:blip r:embed="rId5"/>
          <a:stretch>
            <a:fillRect/>
          </a:stretch>
        </p:blipFill>
        <p:spPr>
          <a:xfrm>
            <a:off x="354467" y="1236814"/>
            <a:ext cx="4981579" cy="2804298"/>
          </a:xfrm>
          <a:prstGeom prst="rect">
            <a:avLst/>
          </a:prstGeom>
        </p:spPr>
      </p:pic>
    </p:spTree>
    <p:extLst>
      <p:ext uri="{BB962C8B-B14F-4D97-AF65-F5344CB8AC3E}">
        <p14:creationId xmlns:p14="http://schemas.microsoft.com/office/powerpoint/2010/main" val="223909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Рисунок 1"/>
          <p:cNvPicPr>
            <a:picLocks noChangeAspect="1"/>
          </p:cNvPicPr>
          <p:nvPr/>
        </p:nvPicPr>
        <p:blipFill>
          <a:blip r:embed="rId3"/>
          <a:stretch>
            <a:fillRect/>
          </a:stretch>
        </p:blipFill>
        <p:spPr>
          <a:xfrm>
            <a:off x="5358652" y="308954"/>
            <a:ext cx="6121908" cy="1534668"/>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619" y="252518"/>
            <a:ext cx="4526275" cy="2698500"/>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23806" y="3494179"/>
            <a:ext cx="1903194" cy="3280366"/>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244083" y="3507359"/>
            <a:ext cx="1914723" cy="3185886"/>
          </a:xfrm>
          <a:prstGeom prst="rect">
            <a:avLst/>
          </a:prstGeom>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83691" y="3444108"/>
            <a:ext cx="1741922" cy="3380509"/>
          </a:xfrm>
          <a:prstGeom prst="rect">
            <a:avLst/>
          </a:prstGeom>
        </p:spPr>
      </p:pic>
      <p:pic>
        <p:nvPicPr>
          <p:cNvPr id="11" name="Рисунок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7188" y="2951017"/>
            <a:ext cx="4671705" cy="2626551"/>
          </a:xfrm>
          <a:prstGeom prst="rect">
            <a:avLst/>
          </a:prstGeom>
        </p:spPr>
      </p:pic>
      <p:pic>
        <p:nvPicPr>
          <p:cNvPr id="12" name="Рисунок 11"/>
          <p:cNvPicPr>
            <a:picLocks noChangeAspect="1"/>
          </p:cNvPicPr>
          <p:nvPr/>
        </p:nvPicPr>
        <p:blipFill>
          <a:blip r:embed="rId9"/>
          <a:stretch>
            <a:fillRect/>
          </a:stretch>
        </p:blipFill>
        <p:spPr>
          <a:xfrm>
            <a:off x="7992931" y="1507901"/>
            <a:ext cx="3807387" cy="1852752"/>
          </a:xfrm>
          <a:prstGeom prst="rect">
            <a:avLst/>
          </a:prstGeom>
        </p:spPr>
      </p:pic>
    </p:spTree>
    <p:extLst>
      <p:ext uri="{BB962C8B-B14F-4D97-AF65-F5344CB8AC3E}">
        <p14:creationId xmlns:p14="http://schemas.microsoft.com/office/powerpoint/2010/main" val="1275834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Прямоугольник 1"/>
          <p:cNvSpPr/>
          <p:nvPr/>
        </p:nvSpPr>
        <p:spPr>
          <a:xfrm>
            <a:off x="623453" y="335110"/>
            <a:ext cx="7127175" cy="1477328"/>
          </a:xfrm>
          <a:prstGeom prst="rect">
            <a:avLst/>
          </a:prstGeom>
        </p:spPr>
        <p:txBody>
          <a:bodyPr wrap="square">
            <a:spAutoFit/>
          </a:bodyPr>
          <a:lstStyle/>
          <a:p>
            <a:r>
              <a:rPr lang="uk-UA" dirty="0" smtClean="0"/>
              <a:t>із нагоди 37-роковини від дня аварії на Чорнобильській атомній електростанції з 25-го по 28-е квітня в усіх групах було проведено тематичні заходи, присвячені цій трагічній даті в історії України: «День ушанування подвигу ліквідаторів». Година пам’яті»»; «Хроніка Чорнобильської катастрофи – 2023»</a:t>
            </a:r>
            <a:endParaRPr lang="uk-UA" dirty="0"/>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1" y="4335218"/>
            <a:ext cx="4388814" cy="2468708"/>
          </a:xfrm>
          <a:prstGeom prst="rect">
            <a:avLst/>
          </a:prstGeom>
        </p:spPr>
      </p:pic>
      <p:pic>
        <p:nvPicPr>
          <p:cNvPr id="5" name="Рисунок 4"/>
          <p:cNvPicPr>
            <a:picLocks noChangeAspect="1"/>
          </p:cNvPicPr>
          <p:nvPr/>
        </p:nvPicPr>
        <p:blipFill>
          <a:blip r:embed="rId4"/>
          <a:stretch>
            <a:fillRect/>
          </a:stretch>
        </p:blipFill>
        <p:spPr>
          <a:xfrm>
            <a:off x="67447" y="1838775"/>
            <a:ext cx="4437108" cy="2496443"/>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0441" y="1467766"/>
            <a:ext cx="5481559" cy="4390957"/>
          </a:xfrm>
          <a:prstGeom prst="rect">
            <a:avLst/>
          </a:prstGeom>
        </p:spPr>
      </p:pic>
    </p:spTree>
    <p:extLst>
      <p:ext uri="{BB962C8B-B14F-4D97-AF65-F5344CB8AC3E}">
        <p14:creationId xmlns:p14="http://schemas.microsoft.com/office/powerpoint/2010/main" val="1027268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81"/>
            <a:ext cx="12192000" cy="6858000"/>
          </a:xfrm>
          <a:prstGeom prst="rect">
            <a:avLst/>
          </a:prstGeom>
        </p:spPr>
      </p:pic>
      <p:sp>
        <p:nvSpPr>
          <p:cNvPr id="2" name="Прямоугольник 1"/>
          <p:cNvSpPr/>
          <p:nvPr/>
        </p:nvSpPr>
        <p:spPr>
          <a:xfrm>
            <a:off x="6679211" y="1279207"/>
            <a:ext cx="5105070" cy="1569660"/>
          </a:xfrm>
          <a:prstGeom prst="rect">
            <a:avLst/>
          </a:prstGeom>
        </p:spPr>
        <p:txBody>
          <a:bodyPr wrap="square">
            <a:spAutoFit/>
          </a:bodyPr>
          <a:lstStyle/>
          <a:p>
            <a:r>
              <a:rPr lang="uk-UA" sz="1200" dirty="0" smtClean="0"/>
              <a:t>15.10.2022 р.  Міжкультурне виховання в межах </a:t>
            </a:r>
            <a:r>
              <a:rPr lang="uk-UA" sz="1200" dirty="0" err="1" smtClean="0"/>
              <a:t>проєкту</a:t>
            </a:r>
            <a:r>
              <a:rPr lang="uk-UA" sz="1200" dirty="0" smtClean="0"/>
              <a:t> «Розвиток культури демократії в педагогічній освіті в Україні, Норвегії та Палестині»: семінар «Основи міжкультурної комунікації в контексті глобалізації світу». Учасники семінару – здобувачі бакалаврського та магістерського рівнів ВО   спеціальності 013 Початкова освіта змогли глибше познайомитися з основними поняттями міжкультурної комунікації, обговорити позитивні й негативні моменти глобалізації та роль міжкультурної комунікації в цьому процесі</a:t>
            </a:r>
            <a:endParaRPr lang="uk-UA" sz="1200" dirty="0"/>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001" y="3663064"/>
            <a:ext cx="5892799" cy="2645752"/>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001" y="956139"/>
            <a:ext cx="5763491" cy="2215796"/>
          </a:xfrm>
          <a:prstGeom prst="rect">
            <a:avLst/>
          </a:prstGeom>
        </p:spPr>
      </p:pic>
      <p:sp>
        <p:nvSpPr>
          <p:cNvPr id="3" name="Прямоугольник 2"/>
          <p:cNvSpPr/>
          <p:nvPr/>
        </p:nvSpPr>
        <p:spPr>
          <a:xfrm>
            <a:off x="7038109" y="3860805"/>
            <a:ext cx="4746172" cy="1815882"/>
          </a:xfrm>
          <a:prstGeom prst="rect">
            <a:avLst/>
          </a:prstGeom>
        </p:spPr>
        <p:txBody>
          <a:bodyPr wrap="square">
            <a:spAutoFit/>
          </a:bodyPr>
          <a:lstStyle/>
          <a:p>
            <a:r>
              <a:rPr lang="uk-UA" sz="1400" dirty="0"/>
              <a:t>01.11.2022 р. Участь здобувачів бакалаврського та магістерського рівнів ВО   спеціальності 013 Початкова освіта в Ярмарку ідей «Міжкультурні конфлікти: види, причини, шляхи вирішення», який спрямував учасників до пошуку стратегій вирішення міжкультурних конфліктів різного рівня. Активна робота молоді передбачала обмін думками щодо природи міжкультурних непорозумінь і конфліктів</a:t>
            </a:r>
          </a:p>
        </p:txBody>
      </p:sp>
      <p:sp>
        <p:nvSpPr>
          <p:cNvPr id="5" name="Прямоугольник 4"/>
          <p:cNvSpPr/>
          <p:nvPr/>
        </p:nvSpPr>
        <p:spPr>
          <a:xfrm>
            <a:off x="2147456" y="85780"/>
            <a:ext cx="9490362" cy="523220"/>
          </a:xfrm>
          <a:prstGeom prst="rect">
            <a:avLst/>
          </a:prstGeom>
        </p:spPr>
        <p:txBody>
          <a:bodyPr wrap="square">
            <a:spAutoFit/>
          </a:bodyPr>
          <a:lstStyle/>
          <a:p>
            <a:pPr lvl="0"/>
            <a:r>
              <a:rPr lang="uk-UA" sz="2800" b="1" dirty="0">
                <a:solidFill>
                  <a:srgbClr val="002060"/>
                </a:solidFill>
              </a:rPr>
              <a:t>Громадсько та морально-правове виховання </a:t>
            </a:r>
            <a:endParaRPr lang="uk-UA" sz="2800" b="1" dirty="0">
              <a:solidFill>
                <a:srgbClr val="002060"/>
              </a:solidFill>
            </a:endParaRPr>
          </a:p>
        </p:txBody>
      </p:sp>
    </p:spTree>
    <p:extLst>
      <p:ext uri="{BB962C8B-B14F-4D97-AF65-F5344CB8AC3E}">
        <p14:creationId xmlns:p14="http://schemas.microsoft.com/office/powerpoint/2010/main" val="57019866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TotalTime>
  <Words>1418</Words>
  <Application>Microsoft Office PowerPoint</Application>
  <PresentationFormat>Широкоэкранный</PresentationFormat>
  <Paragraphs>60</Paragraphs>
  <Slides>28</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28</vt:i4>
      </vt:variant>
    </vt:vector>
  </HeadingPairs>
  <TitlesOfParts>
    <vt:vector size="34" baseType="lpstr">
      <vt:lpstr>Arial</vt:lpstr>
      <vt:lpstr>Arial</vt:lpstr>
      <vt:lpstr>Calibri</vt:lpstr>
      <vt:lpstr>Calibri Light</vt:lpstr>
      <vt:lpstr>Times New Roman</vt:lpstr>
      <vt:lpstr>Тема Office</vt:lpstr>
      <vt:lpstr>«ЗВІТ ПРО ВИХОВНУ РОБОТУ   ДВНЗ Донбаський державний педагогічний університет»   2022-2023 н.р.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«ЗВІТ ПРО ВИХОВНУ РОБОТУ  ДВНЗ Донбаський державний педагогічний університет»   2021-2022 н.р.</dc:title>
  <dc:creator>Євротех</dc:creator>
  <cp:lastModifiedBy>Євротех</cp:lastModifiedBy>
  <cp:revision>31</cp:revision>
  <dcterms:created xsi:type="dcterms:W3CDTF">2023-11-02T09:43:49Z</dcterms:created>
  <dcterms:modified xsi:type="dcterms:W3CDTF">2023-11-07T10:25:51Z</dcterms:modified>
</cp:coreProperties>
</file>