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0" r:id="rId4"/>
    <p:sldId id="281" r:id="rId5"/>
    <p:sldId id="282" r:id="rId6"/>
    <p:sldId id="264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6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660"/>
  </p:normalViewPr>
  <p:slideViewPr>
    <p:cSldViewPr>
      <p:cViewPr varScale="1">
        <p:scale>
          <a:sx n="81" d="100"/>
          <a:sy n="81" d="100"/>
        </p:scale>
        <p:origin x="107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larissa-20181@ukr.n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8584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1556792"/>
            <a:ext cx="7128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3200" b="1" i="1" dirty="0" smtClean="0">
                <a:ea typeface="Calibri"/>
                <a:cs typeface="Times New Roman"/>
              </a:rPr>
              <a:t>Вивчення</a:t>
            </a:r>
            <a:r>
              <a:rPr lang="uk-UA" sz="1400" b="1" i="1" dirty="0" smtClean="0">
                <a:ea typeface="Calibri"/>
                <a:cs typeface="Times New Roman"/>
              </a:rPr>
              <a:t> </a:t>
            </a:r>
            <a:r>
              <a:rPr lang="uk-UA" sz="3200" b="1" i="1" dirty="0" smtClean="0">
                <a:ea typeface="Calibri"/>
                <a:cs typeface="Times New Roman"/>
              </a:rPr>
              <a:t>народної</a:t>
            </a:r>
            <a:r>
              <a:rPr lang="uk-UA" sz="1400" b="1" i="1" dirty="0" smtClean="0">
                <a:ea typeface="Calibri"/>
                <a:cs typeface="Times New Roman"/>
              </a:rPr>
              <a:t>  </a:t>
            </a:r>
            <a:r>
              <a:rPr lang="uk-UA" sz="3200" b="1" i="1" dirty="0" smtClean="0">
                <a:ea typeface="Calibri"/>
                <a:cs typeface="Times New Roman"/>
              </a:rPr>
              <a:t>культури</a:t>
            </a:r>
            <a:r>
              <a:rPr lang="uk-UA" sz="1400" b="1" i="1" dirty="0" smtClean="0">
                <a:ea typeface="Calibri"/>
                <a:cs typeface="Times New Roman"/>
              </a:rPr>
              <a:t> </a:t>
            </a:r>
            <a:r>
              <a:rPr lang="uk-UA" sz="3200" b="1" i="1" dirty="0" smtClean="0">
                <a:ea typeface="Calibri"/>
                <a:cs typeface="Times New Roman"/>
              </a:rPr>
              <a:t>українців   у закладах</a:t>
            </a:r>
            <a:r>
              <a:rPr lang="uk-UA" sz="1400" b="1" i="1" dirty="0" smtClean="0">
                <a:ea typeface="Calibri"/>
                <a:cs typeface="Times New Roman"/>
              </a:rPr>
              <a:t> </a:t>
            </a:r>
            <a:r>
              <a:rPr lang="uk-UA" sz="3200" b="1" i="1" dirty="0" smtClean="0">
                <a:ea typeface="Calibri"/>
                <a:cs typeface="Times New Roman"/>
              </a:rPr>
              <a:t>освіти</a:t>
            </a:r>
            <a:endParaRPr lang="ru-RU" sz="3200" b="1" i="1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2996952"/>
            <a:ext cx="51482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i="1" dirty="0" smtClean="0"/>
              <a:t>Факультет</a:t>
            </a:r>
            <a:r>
              <a:rPr lang="uk-UA" dirty="0" smtClean="0"/>
              <a:t>: </a:t>
            </a:r>
            <a:r>
              <a:rPr lang="uk-UA" i="1" dirty="0" smtClean="0"/>
              <a:t>філологічний</a:t>
            </a:r>
          </a:p>
          <a:p>
            <a:r>
              <a:rPr lang="uk-UA" dirty="0" smtClean="0"/>
              <a:t> </a:t>
            </a:r>
            <a:r>
              <a:rPr lang="uk-UA" b="1" i="1" dirty="0" smtClean="0"/>
              <a:t>кафедра</a:t>
            </a:r>
            <a:r>
              <a:rPr lang="uk-UA" i="1" dirty="0" smtClean="0"/>
              <a:t>: української мови та літератури</a:t>
            </a:r>
          </a:p>
          <a:p>
            <a:r>
              <a:rPr lang="uk-UA" dirty="0" smtClean="0"/>
              <a:t> </a:t>
            </a:r>
            <a:r>
              <a:rPr lang="uk-UA" b="1" i="1" dirty="0" smtClean="0"/>
              <a:t>спеціальність</a:t>
            </a:r>
            <a:r>
              <a:rPr lang="uk-UA" i="1" dirty="0" smtClean="0"/>
              <a:t>: усі спеціальності </a:t>
            </a:r>
          </a:p>
          <a:p>
            <a:r>
              <a:rPr lang="uk-UA" dirty="0" smtClean="0"/>
              <a:t> </a:t>
            </a:r>
            <a:r>
              <a:rPr lang="uk-UA" b="1" i="1" dirty="0" smtClean="0"/>
              <a:t>освітня програма</a:t>
            </a:r>
            <a:r>
              <a:rPr lang="uk-UA" dirty="0" smtClean="0"/>
              <a:t>: </a:t>
            </a:r>
            <a:r>
              <a:rPr lang="uk-UA" i="1" dirty="0" smtClean="0"/>
              <a:t>для</a:t>
            </a:r>
            <a:r>
              <a:rPr lang="uk-UA" dirty="0" smtClean="0"/>
              <a:t> </a:t>
            </a:r>
            <a:r>
              <a:rPr lang="uk-UA" i="1" dirty="0" smtClean="0"/>
              <a:t>всіх освітніх програм</a:t>
            </a:r>
          </a:p>
          <a:p>
            <a:r>
              <a:rPr lang="uk-UA" i="1" dirty="0" smtClean="0"/>
              <a:t> </a:t>
            </a:r>
            <a:r>
              <a:rPr lang="uk-UA" b="1" i="1" dirty="0" smtClean="0"/>
              <a:t>рівень вищої освіти</a:t>
            </a:r>
            <a:r>
              <a:rPr lang="uk-UA" i="1" dirty="0" smtClean="0"/>
              <a:t>: для всіх рівнів вищої освіти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2132856"/>
            <a:ext cx="3901905" cy="1728191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chemeClr val="tx1"/>
                </a:solidFill>
              </a:rPr>
              <a:t>Жижченко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r>
              <a:rPr lang="uk-UA" sz="1800" b="1" i="1" dirty="0" smtClean="0">
                <a:solidFill>
                  <a:schemeClr val="tx1"/>
                </a:solidFill>
              </a:rPr>
              <a:t>Лариса</a:t>
            </a:r>
            <a:r>
              <a:rPr lang="uk-UA" b="1" dirty="0" smtClean="0">
                <a:solidFill>
                  <a:srgbClr val="00B050"/>
                </a:solidFill>
              </a:rPr>
              <a:t> </a:t>
            </a:r>
            <a:r>
              <a:rPr lang="uk-UA" sz="2000" b="1" i="1" dirty="0" smtClean="0">
                <a:solidFill>
                  <a:schemeClr val="tx1"/>
                </a:solidFill>
              </a:rPr>
              <a:t>Борисівна</a:t>
            </a:r>
          </a:p>
          <a:p>
            <a:r>
              <a:rPr lang="uk-UA" b="1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7" name="Рисунок 6" descr="zhishhenk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1509775"/>
            <a:ext cx="1995134" cy="2999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923928" y="2708920"/>
            <a:ext cx="30963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Кандидат філологічних наук, доцент</a:t>
            </a:r>
          </a:p>
          <a:p>
            <a:r>
              <a:rPr lang="uk-UA" dirty="0" err="1" smtClean="0"/>
              <a:t>Профайл</a:t>
            </a:r>
            <a:r>
              <a:rPr lang="uk-UA" dirty="0" smtClean="0"/>
              <a:t> </a:t>
            </a:r>
            <a:r>
              <a:rPr lang="uk-UA" dirty="0" smtClean="0"/>
              <a:t>викладача</a:t>
            </a:r>
            <a:endParaRPr lang="en-US" dirty="0" smtClean="0"/>
          </a:p>
          <a:p>
            <a:r>
              <a:rPr lang="en-US" dirty="0" smtClean="0"/>
              <a:t>e-mail </a:t>
            </a:r>
            <a:r>
              <a:rPr lang="en-US" dirty="0" smtClean="0">
                <a:hlinkClick r:id="rId4"/>
              </a:rPr>
              <a:t>larissa-20181@ukr.net</a:t>
            </a:r>
            <a:endParaRPr lang="uk-UA" dirty="0" smtClean="0"/>
          </a:p>
          <a:p>
            <a:r>
              <a:rPr lang="uk-UA" dirty="0" smtClean="0"/>
              <a:t>Розклад консультацій </a:t>
            </a:r>
          </a:p>
          <a:p>
            <a:r>
              <a:rPr lang="uk-UA" dirty="0" smtClean="0"/>
              <a:t>Середа 13.20-14.40</a:t>
            </a:r>
          </a:p>
          <a:p>
            <a:r>
              <a:rPr lang="uk-UA" dirty="0"/>
              <a:t>Ч</a:t>
            </a:r>
            <a:r>
              <a:rPr lang="uk-UA" dirty="0" smtClean="0"/>
              <a:t>етвер 13.20 -14.40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-109562"/>
            <a:ext cx="9144000" cy="71014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00232" y="1714488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4774" y="2285992"/>
            <a:ext cx="1847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0232" y="307181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08699" y="3786190"/>
            <a:ext cx="18473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99387">
            <a:off x="2127325" y="4837384"/>
            <a:ext cx="6426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00233" y="1412776"/>
            <a:ext cx="6460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 smtClean="0"/>
              <a:t>Анотація</a:t>
            </a:r>
            <a:r>
              <a:rPr lang="uk-UA" sz="2000" b="1" i="1" dirty="0" smtClean="0"/>
              <a:t> </a:t>
            </a:r>
          </a:p>
          <a:p>
            <a:pPr algn="ctr"/>
            <a:r>
              <a:rPr lang="uk-UA" sz="2400" b="1" i="1" dirty="0"/>
              <a:t>к</a:t>
            </a:r>
            <a:r>
              <a:rPr lang="uk-UA" sz="2400" b="1" i="1" dirty="0" smtClean="0"/>
              <a:t>урсу «Вивчення народної культури українців у закладах освіти»</a:t>
            </a:r>
          </a:p>
          <a:p>
            <a:pPr algn="ctr"/>
            <a:r>
              <a:rPr lang="uk-UA" sz="2000" i="1" dirty="0" smtClean="0"/>
              <a:t>Спрямований на розкриття та збагачення розуміння здобувачів про унікальні аспекти традицій, звичаїв, мистецтва та інших проявів культури українського народу. До курсу включено вивчення етнічної спадщини, мови, фольклору, святково-обрядових практик та ін.  </a:t>
            </a:r>
            <a:r>
              <a:rPr lang="uk-UA" sz="2400" b="1" i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1958694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622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flipH="1">
            <a:off x="2411760" y="1492751"/>
            <a:ext cx="5904656" cy="43125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142148"/>
            <a:ext cx="640871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/>
              <a:t>Мета</a:t>
            </a:r>
            <a:r>
              <a:rPr lang="uk-UA" sz="1600" dirty="0" smtClean="0"/>
              <a:t> </a:t>
            </a:r>
            <a:r>
              <a:rPr lang="uk-UA" sz="1600" i="1" dirty="0" smtClean="0"/>
              <a:t>: </a:t>
            </a:r>
            <a:r>
              <a:rPr lang="uk-UA" i="1" dirty="0" smtClean="0"/>
              <a:t>вивчення та вдосконалення знань про традиції, звичаї, мову, фольклор, літературу та інші аспекти культури, </a:t>
            </a:r>
            <a:r>
              <a:rPr lang="uk-UA" i="1" dirty="0"/>
              <a:t>ф</a:t>
            </a:r>
            <a:r>
              <a:rPr lang="uk-UA" i="1" dirty="0" smtClean="0"/>
              <a:t>ормування національної свідомості та гідності. </a:t>
            </a:r>
          </a:p>
          <a:p>
            <a:r>
              <a:rPr lang="uk-UA" sz="2000" b="1" i="1" dirty="0" smtClean="0"/>
              <a:t>Компетентності: </a:t>
            </a:r>
            <a:r>
              <a:rPr lang="uk-UA" i="1" dirty="0" smtClean="0"/>
              <a:t>етнокультурна грамотність;</a:t>
            </a:r>
          </a:p>
          <a:p>
            <a:r>
              <a:rPr lang="uk-UA" i="1" dirty="0"/>
              <a:t>н</a:t>
            </a:r>
            <a:r>
              <a:rPr lang="uk-UA" i="1" dirty="0" smtClean="0"/>
              <a:t>авички спілкування та роботи в міжкультурному середовищі; </a:t>
            </a:r>
          </a:p>
          <a:p>
            <a:r>
              <a:rPr lang="uk-UA" i="1" dirty="0" smtClean="0"/>
              <a:t>здатність до усвідомлення власної культурної ідентичності; </a:t>
            </a:r>
          </a:p>
          <a:p>
            <a:r>
              <a:rPr lang="uk-UA" i="1" dirty="0"/>
              <a:t>к</a:t>
            </a:r>
            <a:r>
              <a:rPr lang="uk-UA" i="1" dirty="0" smtClean="0"/>
              <a:t>ритичне мислення (аналіз народних традицій з погляду сучасності та  їх значення для сьогодення).</a:t>
            </a:r>
          </a:p>
          <a:p>
            <a:pPr algn="ctr"/>
            <a:r>
              <a:rPr lang="uk-UA" i="1" dirty="0" smtClean="0"/>
              <a:t> 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491880" y="1772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275856" y="720082"/>
            <a:ext cx="5138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Вивчення  народної</a:t>
            </a:r>
            <a:r>
              <a:rPr lang="uk-UA" sz="2800" b="1" i="1" dirty="0"/>
              <a:t> </a:t>
            </a:r>
            <a:r>
              <a:rPr lang="uk-UA" sz="2800" b="1" i="1" dirty="0" smtClean="0"/>
              <a:t>культури українців у закладах освіти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119932116"/>
      </p:ext>
    </p:extLst>
  </p:cSld>
  <p:clrMapOvr>
    <a:masterClrMapping/>
  </p:clrMapOvr>
  <p:transition advClick="0"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40" y="1428736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71670" y="164305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198586" y="1487885"/>
            <a:ext cx="65327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/>
              <a:t>Після вивчення курсу </a:t>
            </a:r>
            <a:r>
              <a:rPr lang="uk-UA" sz="2800" b="1" i="1" dirty="0"/>
              <a:t>здобувач </a:t>
            </a:r>
            <a:r>
              <a:rPr lang="uk-UA" sz="2800" b="1" i="1" dirty="0" smtClean="0"/>
              <a:t>умітиме</a:t>
            </a:r>
          </a:p>
          <a:p>
            <a:r>
              <a:rPr lang="uk-UA" sz="2000" b="1" i="1" dirty="0" smtClean="0"/>
              <a:t>Аналізувати</a:t>
            </a:r>
            <a:r>
              <a:rPr lang="uk-UA" sz="2000" dirty="0" smtClean="0"/>
              <a:t> </a:t>
            </a:r>
            <a:r>
              <a:rPr lang="uk-UA" sz="2000" i="1" dirty="0"/>
              <a:t>явища народної культури</a:t>
            </a:r>
          </a:p>
          <a:p>
            <a:r>
              <a:rPr lang="uk-UA" sz="2000" b="1" i="1" dirty="0"/>
              <a:t>Сприяти</a:t>
            </a:r>
            <a:r>
              <a:rPr lang="uk-UA" sz="2000" dirty="0"/>
              <a:t> </a:t>
            </a:r>
            <a:r>
              <a:rPr lang="uk-UA" sz="2000" i="1" dirty="0"/>
              <a:t>розвитку культурного самоусвідомлення</a:t>
            </a:r>
          </a:p>
          <a:p>
            <a:r>
              <a:rPr lang="uk-UA" sz="2000" b="1" i="1" dirty="0"/>
              <a:t>Зберігати</a:t>
            </a:r>
            <a:r>
              <a:rPr lang="uk-UA" sz="2000" dirty="0"/>
              <a:t> </a:t>
            </a:r>
            <a:r>
              <a:rPr lang="uk-UA" sz="2000" i="1" dirty="0"/>
              <a:t>та популяризувати українську національну спадщину</a:t>
            </a:r>
          </a:p>
          <a:p>
            <a:r>
              <a:rPr lang="uk-UA" sz="2000" b="1" i="1" dirty="0"/>
              <a:t>Розуміти</a:t>
            </a:r>
            <a:r>
              <a:rPr lang="uk-UA" sz="2000" i="1" dirty="0"/>
              <a:t> багатий та різноманітний світ українського фольклору</a:t>
            </a:r>
          </a:p>
          <a:p>
            <a:r>
              <a:rPr lang="uk-UA" sz="2000" b="1" i="1" dirty="0"/>
              <a:t>Вивчати</a:t>
            </a:r>
            <a:r>
              <a:rPr lang="uk-UA" sz="2000" i="1" dirty="0"/>
              <a:t> міжетнічну комунікацію через фольклорну прозу</a:t>
            </a:r>
          </a:p>
          <a:p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356439740"/>
      </p:ext>
    </p:extLst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1484784"/>
            <a:ext cx="6696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Вивчення народної культури українців у закладах освіти</a:t>
            </a:r>
          </a:p>
          <a:p>
            <a:pPr algn="ctr"/>
            <a:r>
              <a:rPr lang="uk-UA" sz="2400" b="1" i="1" dirty="0" smtClean="0"/>
              <a:t> </a:t>
            </a:r>
            <a:r>
              <a:rPr lang="uk-UA" sz="2000" i="1" dirty="0" smtClean="0"/>
              <a:t>Зміст навчальної дисципліни:</a:t>
            </a:r>
          </a:p>
          <a:p>
            <a:r>
              <a:rPr lang="uk-UA" sz="2000" i="1" dirty="0" smtClean="0"/>
              <a:t>1.Чинники формування української національної ідентичності.</a:t>
            </a:r>
          </a:p>
          <a:p>
            <a:r>
              <a:rPr lang="uk-UA" sz="2000" i="1" dirty="0" smtClean="0"/>
              <a:t>2. Релігійні та сімейні обряди, свята та традиції , що складають культурний код українців. </a:t>
            </a:r>
          </a:p>
          <a:p>
            <a:r>
              <a:rPr lang="uk-UA" sz="2000" i="1" dirty="0" smtClean="0"/>
              <a:t>3.Мова та література як складові відтворення культурного обличчя українців.</a:t>
            </a:r>
          </a:p>
          <a:p>
            <a:r>
              <a:rPr lang="uk-UA" sz="2000" i="1" dirty="0" smtClean="0"/>
              <a:t> 4. Людина і світ в українському фольклорі. </a:t>
            </a:r>
          </a:p>
          <a:p>
            <a:r>
              <a:rPr lang="uk-UA" sz="2000" i="1" dirty="0" smtClean="0"/>
              <a:t>5.Використання навчального та виховного потенціалу дисципліни в закладах освіти.  </a:t>
            </a:r>
            <a:endParaRPr lang="ru-RU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1780" y="224644"/>
            <a:ext cx="5544616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278</Words>
  <Application>Microsoft Office PowerPoint</Application>
  <PresentationFormat>Экран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GM</cp:lastModifiedBy>
  <cp:revision>82</cp:revision>
  <dcterms:created xsi:type="dcterms:W3CDTF">2019-03-17T11:19:14Z</dcterms:created>
  <dcterms:modified xsi:type="dcterms:W3CDTF">2024-01-29T07:15:09Z</dcterms:modified>
</cp:coreProperties>
</file>