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3" r:id="rId3"/>
    <p:sldId id="269" r:id="rId4"/>
    <p:sldId id="272" r:id="rId5"/>
    <p:sldId id="279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1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41652-8626-4B00-9B66-1273FCDB13D1}" type="datetimeFigureOut">
              <a:rPr lang="ru-RU"/>
              <a:pPr>
                <a:defRPr/>
              </a:pPr>
              <a:t>02.01.2021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4454D-4AC1-4164-9535-6853CDCC27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A9BC6-2BDD-4072-9BBE-0E6E5CF1B321}" type="datetimeFigureOut">
              <a:rPr lang="ru-RU"/>
              <a:pPr>
                <a:defRPr/>
              </a:pPr>
              <a:t>02.01.2021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085F8-B636-491E-91DC-AF198B22BA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8F5D7-ECF9-43C7-8707-9BDE147D6BE1}" type="datetimeFigureOut">
              <a:rPr lang="ru-RU"/>
              <a:pPr>
                <a:defRPr/>
              </a:pPr>
              <a:t>02.01.2021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83D05-9CD9-4B5D-9E75-A8F68BC12B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708B2-B29E-4882-8159-6343DB6ED565}" type="datetimeFigureOut">
              <a:rPr lang="ru-RU"/>
              <a:pPr>
                <a:defRPr/>
              </a:pPr>
              <a:t>02.01.2021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ED157-2A9A-4EB7-97D4-6C50FE48B9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D4DBF-F2EE-41FD-97B0-5E99BBB9EF62}" type="datetimeFigureOut">
              <a:rPr lang="ru-RU"/>
              <a:pPr>
                <a:defRPr/>
              </a:pPr>
              <a:t>02.01.2021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2F98C-89D0-4893-9E9A-5D316C4E08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E0224-2781-4359-98E9-FD3F92235C7F}" type="datetimeFigureOut">
              <a:rPr lang="ru-RU"/>
              <a:pPr>
                <a:defRPr/>
              </a:pPr>
              <a:t>02.01.2021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69DAF-12C3-4467-8DC9-19410A5184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D0AC7-F962-4086-AFFC-038C13CE40D9}" type="datetimeFigureOut">
              <a:rPr lang="ru-RU"/>
              <a:pPr>
                <a:defRPr/>
              </a:pPr>
              <a:t>02.01.2021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88B02-DAE0-4EB0-89CA-67FE2E480B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680A4-A34E-4A9D-9F5B-31D6EF955053}" type="datetimeFigureOut">
              <a:rPr lang="ru-RU"/>
              <a:pPr>
                <a:defRPr/>
              </a:pPr>
              <a:t>02.01.2021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C2635-FBD2-410C-8F11-61FC80BDEF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19FC5-9FE9-42B7-A029-CA8664431F86}" type="datetimeFigureOut">
              <a:rPr lang="ru-RU"/>
              <a:pPr>
                <a:defRPr/>
              </a:pPr>
              <a:t>02.01.2021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EC611-9912-48EF-A8CC-A0081C4690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89BC9-B3AB-4C6F-903F-E9829838E77A}" type="datetimeFigureOut">
              <a:rPr lang="ru-RU"/>
              <a:pPr>
                <a:defRPr/>
              </a:pPr>
              <a:t>02.01.2021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DA407-3C29-419E-A3C3-04C00A0109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C339A-2E25-4362-A41B-A0CF67435EE4}" type="datetimeFigureOut">
              <a:rPr lang="ru-RU"/>
              <a:pPr>
                <a:defRPr/>
              </a:pPr>
              <a:t>02.01.2021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5F53D-9783-49EC-89D3-6062F8230A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rgbClr val="FFFF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388236-4494-4715-8674-28FC264B4BF2}" type="datetimeFigureOut">
              <a:rPr lang="ru-RU"/>
              <a:pPr>
                <a:defRPr/>
              </a:pPr>
              <a:t>02.01.2021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5E1893-4DDF-44DB-B05E-CA64B870D8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avdpu.dn.ua/index.php/kafedra-ukrainskoi-movy-ta-literatury/sklad-kafedri" TargetMode="External"/><Relationship Id="rId2" Type="http://schemas.openxmlformats.org/officeDocument/2006/relationships/hyperlink" Target="http://www.slavdpu.dn.ua/images/stories/facultets/filfak/ukr/reshetnyak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ddpu.edu.ua:9090/moodle/course/view.php?id=1644" TargetMode="External"/><Relationship Id="rId4" Type="http://schemas.openxmlformats.org/officeDocument/2006/relationships/hyperlink" Target="mailto:reshetnyak.alena@ukr.ne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56895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Ділова українська мова в державних установах</a:t>
            </a:r>
          </a:p>
          <a:p>
            <a:pPr algn="ctr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Філологічний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факультет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 мови та літератури</a:t>
            </a:r>
          </a:p>
          <a:p>
            <a:pPr algn="ctr"/>
            <a:endParaRPr lang="uk-UA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649400"/>
            <a:ext cx="8568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Спеціальність 014 Середня освіта (Українська мова і </a:t>
            </a: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література)</a:t>
            </a:r>
          </a:p>
          <a:p>
            <a:pPr algn="ctr"/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Освітня програма 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"Середня освіта (Українська мова і література</a:t>
            </a: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)"                     </a:t>
            </a:r>
          </a:p>
          <a:p>
            <a:pPr algn="ctr"/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другий 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(магістерський) рівень освіти</a:t>
            </a:r>
            <a:endParaRPr lang="ru-RU" sz="2800" dirty="0"/>
          </a:p>
        </p:txBody>
      </p:sp>
      <p:pic>
        <p:nvPicPr>
          <p:cNvPr id="4" name="Рисунок 3" descr="&amp;Rcy;&amp;ucy;&amp;shcy;&amp;ncy;&amp;icy;&amp;kcy; 1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83963">
            <a:off x="3982998" y="4848900"/>
            <a:ext cx="2381250" cy="190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40975">
            <a:off x="1516226" y="4950996"/>
            <a:ext cx="1129385" cy="17008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2"/>
          <p:cNvSpPr>
            <a:spLocks noChangeArrowheads="1"/>
          </p:cNvSpPr>
          <p:nvPr/>
        </p:nvSpPr>
        <p:spPr bwMode="auto">
          <a:xfrm>
            <a:off x="0" y="404813"/>
            <a:ext cx="9144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uk-UA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3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800" b="1" dirty="0">
              <a:solidFill>
                <a:srgbClr val="FFFF00"/>
              </a:solidFill>
              <a:latin typeface="Calibri" pitchFamily="34" charset="0"/>
            </a:endParaRPr>
          </a:p>
          <a:p>
            <a:pPr algn="ctr"/>
            <a:endParaRPr lang="uk-UA" sz="2800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pPr algn="ctr"/>
            <a:endParaRPr lang="uk-UA" sz="2800" b="1" dirty="0">
              <a:solidFill>
                <a:srgbClr val="FFFF00"/>
              </a:solidFill>
              <a:latin typeface="Calibri" pitchFamily="34" charset="0"/>
            </a:endParaRPr>
          </a:p>
          <a:p>
            <a:pPr algn="ctr"/>
            <a:endParaRPr lang="uk-UA" sz="2800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pPr algn="ctr"/>
            <a:endParaRPr lang="uk-UA" sz="28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43608" y="577587"/>
            <a:ext cx="727280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Решетняк Олена Олександрівна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андидат філологічних наук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оцент кафедри української мови та літератури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www.slavdpu.dn.ua/images/stories/facultets/filfak/ukr/reshetnyak.jpg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28957" y="2996952"/>
            <a:ext cx="74168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>
                <a:hlinkClick r:id="rId3"/>
              </a:rPr>
              <a:t>http://www.slavdpu.dn.ua/index.php/kafedra-ukrainskoi-movy-ta-literatury/sklad-kafedri</a:t>
            </a:r>
            <a:endParaRPr lang="ru-RU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hlinkClick r:id="rId4"/>
              </a:rPr>
              <a:t>reshetnyak.alena@ukr.net</a:t>
            </a:r>
            <a:endParaRPr lang="uk-UA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ddpu.edu.ua:9090/moodle/course/view.php?id=1644</a:t>
            </a:r>
            <a:endParaRPr lang="uk-UA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Консультації відбуватимуться </a:t>
            </a:r>
          </a:p>
          <a:p>
            <a:pPr>
              <a:lnSpc>
                <a:spcPct val="150000"/>
              </a:lnSpc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щочетверга щотижня з 14.30 до 16.30</a:t>
            </a:r>
          </a:p>
          <a:p>
            <a:endParaRPr lang="ru-RU" dirty="0"/>
          </a:p>
        </p:txBody>
      </p:sp>
      <p:pic>
        <p:nvPicPr>
          <p:cNvPr id="5" name="Рисунок 9" descr="book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86703" y="4802662"/>
            <a:ext cx="2157297" cy="1867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2"/>
          <p:cNvSpPr>
            <a:spLocks noChangeArrowheads="1"/>
          </p:cNvSpPr>
          <p:nvPr/>
        </p:nvSpPr>
        <p:spPr bwMode="auto">
          <a:xfrm>
            <a:off x="0" y="142852"/>
            <a:ext cx="9144000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3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57188"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побудовано відповідно до сучасних концепцій викладання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ділової української мови. У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ньому розглянуто основні теоретичні питання документознавства, морфології й синтаксису, особливості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 морфологічних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синтаксичних норм у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професійному управлінському мовленні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використання формул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мовленнєвого етикету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усному діловому спілкуванні, особливості культури усного та писемного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управлінського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7188"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 основного матеріалу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доповнює аналіз зразків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 фахового спрямування, тестові завдання, питання для самоконтролю, покажчики найуживаніших лексико-семантичних штампів, скорочень слів і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словосполучень,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сприятимуть розвитку практичних навичок і вмінь, формуванню професійної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мовленнєвої компетенції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32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200" dirty="0" smtClean="0">
              <a:solidFill>
                <a:srgbClr val="0070C0"/>
              </a:solidFill>
            </a:endParaRPr>
          </a:p>
        </p:txBody>
      </p:sp>
      <p:pic>
        <p:nvPicPr>
          <p:cNvPr id="3" name="Рисунок 7" descr="1290525490_knig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22" y="4941168"/>
            <a:ext cx="2214578" cy="221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2"/>
          <p:cNvSpPr>
            <a:spLocks noChangeArrowheads="1"/>
          </p:cNvSpPr>
          <p:nvPr/>
        </p:nvSpPr>
        <p:spPr bwMode="auto">
          <a:xfrm>
            <a:off x="-108520" y="0"/>
            <a:ext cx="9073008" cy="732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algn="ctr"/>
            <a:endParaRPr lang="uk-UA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8313" indent="-285750" algn="just">
              <a:buFont typeface="Arial" panose="020B0604020202020204" pitchFamily="34" charset="0"/>
              <a:buChar char="•"/>
            </a:pPr>
            <a:r>
              <a:rPr lang="uk-UA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вивчення курсу «Ділова українська мова в державних установах» є усвідомлення системи української мови та з’ясування особливостей її функціонування, передусім, у межах ділового стилю (управлінського спілкування), зокрема в державних установах. </a:t>
            </a:r>
          </a:p>
          <a:p>
            <a:pPr marL="468313" indent="-285750" algn="just">
              <a:buFont typeface="Arial" panose="020B0604020202020204" pitchFamily="34" charset="0"/>
              <a:buChar char="•"/>
            </a:pP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Окреслена мета передбачає розв’язання таких </a:t>
            </a:r>
            <a:r>
              <a:rPr lang="uk-UA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систематизувати знання з української мови взагалі, й управлінського спілкування зокрема; розвивати навички мовного оформлення ділових паперів, що функціонують у державних установах; удосконалювати вміння щодо написання, складання та перекладу професійних текстів; забезпечувати оволодіння нормами сучасної української орфоепії, орфографії, граматики, лексики, стилістики та правилами мовленнєвого етикету в межах професійного спілкування на рівні знань і вмінь; збагачувати словниковий запас студентів фаховою лексикою; закріплювати й удосконалювати вміння аналізувати й систематизувати засвоєне; залучати здобувачів освіти до самостійних наукових досліджень.</a:t>
            </a:r>
          </a:p>
          <a:p>
            <a:pPr marL="446088" indent="-174625" algn="just">
              <a:buFont typeface="Wingdings" panose="05000000000000000000" pitchFamily="2" charset="2"/>
              <a:buChar char="§"/>
            </a:pP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Прослухавши курс, студенти повинні </a:t>
            </a:r>
            <a:r>
              <a:rPr lang="uk-UA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знати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особливість походження та функціонування української мови як національної;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специфіку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усної й писемної форм мовлення;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 і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ділового, наукового й публіцистичного стилів у системі професійного спілкування й вимоги до оформлення ділових паперів, що функціонують у державних установах;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фонетичної, графічної, граматичної й лексичної систем української мови;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орфоепічні й орфографічні норми сучасної літературної мови;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 мовленнєвого етикету й правила оформлення усної та писемної форм ділового мовлення.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 повинні </a:t>
            </a:r>
            <a:r>
              <a:rPr lang="uk-UA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вміти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оцінювати правильність заходів щодо здійснення культурно-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мовної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національно-</a:t>
            </a:r>
            <a:r>
              <a:rPr lang="uk-UA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мовної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політики в межах держави й конкретного регіону;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 складати, перекладати й редагувати тексти управлінського спрямування;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 застосовувати мовні, стилістичні й етичні норми усної форми ділового мовлення щодо  управлінської діяльності.</a:t>
            </a: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563"/>
            <a:endParaRPr lang="uk-UA" sz="17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2563" algn="ctr"/>
            <a:endParaRPr lang="uk-UA" sz="17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2"/>
          <p:cNvSpPr>
            <a:spLocks noChangeArrowheads="1"/>
          </p:cNvSpPr>
          <p:nvPr/>
        </p:nvSpPr>
        <p:spPr bwMode="auto">
          <a:xfrm>
            <a:off x="0" y="214290"/>
            <a:ext cx="895830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uk-UA" sz="28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uk-UA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763">
              <a:buFont typeface="Wingdings" panose="05000000000000000000" pitchFamily="2" charset="2"/>
              <a:buChar char="v"/>
            </a:pPr>
            <a:endParaRPr lang="uk-UA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800" b="1" dirty="0">
              <a:latin typeface="Calibri" pitchFamily="34" charset="0"/>
            </a:endParaRPr>
          </a:p>
          <a:p>
            <a:pPr algn="ctr"/>
            <a:endParaRPr lang="uk-UA" sz="2800" b="1" dirty="0" smtClean="0">
              <a:latin typeface="Calibri" pitchFamily="34" charset="0"/>
            </a:endParaRPr>
          </a:p>
          <a:p>
            <a:pPr algn="ctr"/>
            <a:endParaRPr lang="uk-UA" sz="2800" b="1" dirty="0" smtClean="0">
              <a:latin typeface="Calibri" pitchFamily="34" charset="0"/>
            </a:endParaRPr>
          </a:p>
        </p:txBody>
      </p:sp>
      <p:pic>
        <p:nvPicPr>
          <p:cNvPr id="3074" name="Рисунок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5554" y="4581128"/>
            <a:ext cx="1858445" cy="21602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02858" y="281430"/>
            <a:ext cx="855258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uk-UA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Поняття про документ. Фонетична організація офіційно-ділового </a:t>
            </a:r>
            <a:r>
              <a:rPr lang="uk-UA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стилю, застосовуваного в управлінській діяльності.</a:t>
            </a:r>
          </a:p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Лексичні засоби професійної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комунікації державного урядовця. </a:t>
            </a:r>
          </a:p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Писемна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офіційно-ділового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стилю як підґрунтя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 комунікації державного урядовця.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Орфографічні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 професійної комунікації. 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 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Морфологічні норми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професійне спілкування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 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Синтаксична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професійного мовлення державного урядовця.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7.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професійного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мовлення, застосовуваного в державних установах.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473</Words>
  <Application>Microsoft Office PowerPoint</Application>
  <PresentationFormat>Экран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oleg</dc:creator>
  <cp:lastModifiedBy>ПК</cp:lastModifiedBy>
  <cp:revision>48</cp:revision>
  <dcterms:created xsi:type="dcterms:W3CDTF">2012-03-22T07:36:10Z</dcterms:created>
  <dcterms:modified xsi:type="dcterms:W3CDTF">2021-01-02T17:05:25Z</dcterms:modified>
</cp:coreProperties>
</file>