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800F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800F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800F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CE3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7471" y="852583"/>
            <a:ext cx="13593057" cy="619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800F1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0" y="0"/>
            <a:ext cx="9525000" cy="10287000"/>
          </a:xfrm>
          <a:custGeom>
            <a:avLst/>
            <a:gdLst/>
            <a:ahLst/>
            <a:cxnLst/>
            <a:rect l="l" t="t" r="r" b="b"/>
            <a:pathLst>
              <a:path w="9489440" h="10287000">
                <a:moveTo>
                  <a:pt x="0" y="10286999"/>
                </a:moveTo>
                <a:lnTo>
                  <a:pt x="9489394" y="10286999"/>
                </a:lnTo>
                <a:lnTo>
                  <a:pt x="9489394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CE3D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799195" cy="10287000"/>
            <a:chOff x="0" y="0"/>
            <a:chExt cx="8799195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798603" cy="10287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97029" y="1445533"/>
              <a:ext cx="2674620" cy="3620135"/>
            </a:xfrm>
            <a:custGeom>
              <a:avLst/>
              <a:gdLst/>
              <a:ahLst/>
              <a:cxnLst/>
              <a:rect l="l" t="t" r="r" b="b"/>
              <a:pathLst>
                <a:path w="2674620" h="3620135">
                  <a:moveTo>
                    <a:pt x="2359841" y="3619959"/>
                  </a:moveTo>
                  <a:lnTo>
                    <a:pt x="314324" y="3619959"/>
                  </a:lnTo>
                  <a:lnTo>
                    <a:pt x="267876" y="3616551"/>
                  </a:lnTo>
                  <a:lnTo>
                    <a:pt x="223543" y="3606651"/>
                  </a:lnTo>
                  <a:lnTo>
                    <a:pt x="181813" y="3590745"/>
                  </a:lnTo>
                  <a:lnTo>
                    <a:pt x="143171" y="3569320"/>
                  </a:lnTo>
                  <a:lnTo>
                    <a:pt x="108104" y="3542861"/>
                  </a:lnTo>
                  <a:lnTo>
                    <a:pt x="77098" y="3511855"/>
                  </a:lnTo>
                  <a:lnTo>
                    <a:pt x="50639" y="3476788"/>
                  </a:lnTo>
                  <a:lnTo>
                    <a:pt x="29214" y="3438146"/>
                  </a:lnTo>
                  <a:lnTo>
                    <a:pt x="13308" y="3396416"/>
                  </a:lnTo>
                  <a:lnTo>
                    <a:pt x="3407" y="3352083"/>
                  </a:lnTo>
                  <a:lnTo>
                    <a:pt x="0" y="3305637"/>
                  </a:lnTo>
                  <a:lnTo>
                    <a:pt x="0" y="314322"/>
                  </a:lnTo>
                  <a:lnTo>
                    <a:pt x="3407" y="267876"/>
                  </a:lnTo>
                  <a:lnTo>
                    <a:pt x="13308" y="223543"/>
                  </a:lnTo>
                  <a:lnTo>
                    <a:pt x="29214" y="181813"/>
                  </a:lnTo>
                  <a:lnTo>
                    <a:pt x="50639" y="143171"/>
                  </a:lnTo>
                  <a:lnTo>
                    <a:pt x="77098" y="108104"/>
                  </a:lnTo>
                  <a:lnTo>
                    <a:pt x="108104" y="77098"/>
                  </a:lnTo>
                  <a:lnTo>
                    <a:pt x="143171" y="50639"/>
                  </a:lnTo>
                  <a:lnTo>
                    <a:pt x="181813" y="29214"/>
                  </a:lnTo>
                  <a:lnTo>
                    <a:pt x="223543" y="13308"/>
                  </a:lnTo>
                  <a:lnTo>
                    <a:pt x="267876" y="3408"/>
                  </a:lnTo>
                  <a:lnTo>
                    <a:pt x="314324" y="0"/>
                  </a:lnTo>
                  <a:lnTo>
                    <a:pt x="2359841" y="0"/>
                  </a:lnTo>
                  <a:lnTo>
                    <a:pt x="2406289" y="3408"/>
                  </a:lnTo>
                  <a:lnTo>
                    <a:pt x="2450622" y="13308"/>
                  </a:lnTo>
                  <a:lnTo>
                    <a:pt x="2492352" y="29214"/>
                  </a:lnTo>
                  <a:lnTo>
                    <a:pt x="2530994" y="50639"/>
                  </a:lnTo>
                  <a:lnTo>
                    <a:pt x="2566061" y="77098"/>
                  </a:lnTo>
                  <a:lnTo>
                    <a:pt x="2597067" y="108104"/>
                  </a:lnTo>
                  <a:lnTo>
                    <a:pt x="2623526" y="143171"/>
                  </a:lnTo>
                  <a:lnTo>
                    <a:pt x="2644952" y="181813"/>
                  </a:lnTo>
                  <a:lnTo>
                    <a:pt x="2660858" y="223543"/>
                  </a:lnTo>
                  <a:lnTo>
                    <a:pt x="2670758" y="267876"/>
                  </a:lnTo>
                  <a:lnTo>
                    <a:pt x="2674166" y="314322"/>
                  </a:lnTo>
                  <a:lnTo>
                    <a:pt x="2674166" y="3305637"/>
                  </a:lnTo>
                  <a:lnTo>
                    <a:pt x="2670758" y="3352083"/>
                  </a:lnTo>
                  <a:lnTo>
                    <a:pt x="2660858" y="3396416"/>
                  </a:lnTo>
                  <a:lnTo>
                    <a:pt x="2644952" y="3438146"/>
                  </a:lnTo>
                  <a:lnTo>
                    <a:pt x="2623526" y="3476788"/>
                  </a:lnTo>
                  <a:lnTo>
                    <a:pt x="2597067" y="3511855"/>
                  </a:lnTo>
                  <a:lnTo>
                    <a:pt x="2566061" y="3542861"/>
                  </a:lnTo>
                  <a:lnTo>
                    <a:pt x="2530994" y="3569320"/>
                  </a:lnTo>
                  <a:lnTo>
                    <a:pt x="2492352" y="3590745"/>
                  </a:lnTo>
                  <a:lnTo>
                    <a:pt x="2450622" y="3606651"/>
                  </a:lnTo>
                  <a:lnTo>
                    <a:pt x="2406289" y="3616551"/>
                  </a:lnTo>
                  <a:lnTo>
                    <a:pt x="2359841" y="3619959"/>
                  </a:lnTo>
                  <a:close/>
                </a:path>
              </a:pathLst>
            </a:custGeom>
            <a:solidFill>
              <a:srgbClr val="A7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2947" y="1545729"/>
              <a:ext cx="1838324" cy="34194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3681" y="0"/>
              <a:ext cx="4372610" cy="4715510"/>
            </a:xfrm>
            <a:custGeom>
              <a:avLst/>
              <a:gdLst/>
              <a:ahLst/>
              <a:cxnLst/>
              <a:rect l="l" t="t" r="r" b="b"/>
              <a:pathLst>
                <a:path w="4372610" h="4715510">
                  <a:moveTo>
                    <a:pt x="4148255" y="4715126"/>
                  </a:moveTo>
                  <a:lnTo>
                    <a:pt x="223850" y="4715126"/>
                  </a:lnTo>
                  <a:lnTo>
                    <a:pt x="197320" y="4708736"/>
                  </a:lnTo>
                  <a:lnTo>
                    <a:pt x="156141" y="4691679"/>
                  </a:lnTo>
                  <a:lnTo>
                    <a:pt x="118010" y="4668351"/>
                  </a:lnTo>
                  <a:lnTo>
                    <a:pt x="83694" y="4639068"/>
                  </a:lnTo>
                  <a:lnTo>
                    <a:pt x="54412" y="4604752"/>
                  </a:lnTo>
                  <a:lnTo>
                    <a:pt x="31083" y="4566621"/>
                  </a:lnTo>
                  <a:lnTo>
                    <a:pt x="14026" y="4525442"/>
                  </a:lnTo>
                  <a:lnTo>
                    <a:pt x="3559" y="4481984"/>
                  </a:lnTo>
                  <a:lnTo>
                    <a:pt x="0" y="4437014"/>
                  </a:lnTo>
                  <a:lnTo>
                    <a:pt x="0" y="0"/>
                  </a:lnTo>
                  <a:lnTo>
                    <a:pt x="4372106" y="0"/>
                  </a:lnTo>
                  <a:lnTo>
                    <a:pt x="4372106" y="4437014"/>
                  </a:lnTo>
                  <a:lnTo>
                    <a:pt x="4368546" y="4481984"/>
                  </a:lnTo>
                  <a:lnTo>
                    <a:pt x="4358079" y="4525442"/>
                  </a:lnTo>
                  <a:lnTo>
                    <a:pt x="4341022" y="4566621"/>
                  </a:lnTo>
                  <a:lnTo>
                    <a:pt x="4317694" y="4604752"/>
                  </a:lnTo>
                  <a:lnTo>
                    <a:pt x="4288412" y="4639068"/>
                  </a:lnTo>
                  <a:lnTo>
                    <a:pt x="4254095" y="4668351"/>
                  </a:lnTo>
                  <a:lnTo>
                    <a:pt x="4215964" y="4691679"/>
                  </a:lnTo>
                  <a:lnTo>
                    <a:pt x="4174785" y="4708736"/>
                  </a:lnTo>
                  <a:lnTo>
                    <a:pt x="4148255" y="4715126"/>
                  </a:lnTo>
                  <a:close/>
                </a:path>
              </a:pathLst>
            </a:custGeom>
            <a:solidFill>
              <a:srgbClr val="A724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070" y="530521"/>
              <a:ext cx="3543299" cy="39433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96920" y="5065493"/>
              <a:ext cx="3750310" cy="4789170"/>
            </a:xfrm>
            <a:custGeom>
              <a:avLst/>
              <a:gdLst/>
              <a:ahLst/>
              <a:cxnLst/>
              <a:rect l="l" t="t" r="r" b="b"/>
              <a:pathLst>
                <a:path w="3750310" h="4789170">
                  <a:moveTo>
                    <a:pt x="3349644" y="4788957"/>
                  </a:moveTo>
                  <a:lnTo>
                    <a:pt x="400049" y="4788957"/>
                  </a:lnTo>
                  <a:lnTo>
                    <a:pt x="353395" y="4786265"/>
                  </a:lnTo>
                  <a:lnTo>
                    <a:pt x="308322" y="4778391"/>
                  </a:lnTo>
                  <a:lnTo>
                    <a:pt x="265129" y="4765634"/>
                  </a:lnTo>
                  <a:lnTo>
                    <a:pt x="224118" y="4748295"/>
                  </a:lnTo>
                  <a:lnTo>
                    <a:pt x="185587" y="4726673"/>
                  </a:lnTo>
                  <a:lnTo>
                    <a:pt x="149839" y="4701070"/>
                  </a:lnTo>
                  <a:lnTo>
                    <a:pt x="117171" y="4671784"/>
                  </a:lnTo>
                  <a:lnTo>
                    <a:pt x="87886" y="4639117"/>
                  </a:lnTo>
                  <a:lnTo>
                    <a:pt x="62282" y="4603368"/>
                  </a:lnTo>
                  <a:lnTo>
                    <a:pt x="40661" y="4564838"/>
                  </a:lnTo>
                  <a:lnTo>
                    <a:pt x="23322" y="4523827"/>
                  </a:lnTo>
                  <a:lnTo>
                    <a:pt x="10565" y="4480634"/>
                  </a:lnTo>
                  <a:lnTo>
                    <a:pt x="2691" y="4435561"/>
                  </a:lnTo>
                  <a:lnTo>
                    <a:pt x="0" y="4388907"/>
                  </a:lnTo>
                  <a:lnTo>
                    <a:pt x="0" y="400049"/>
                  </a:lnTo>
                  <a:lnTo>
                    <a:pt x="2691" y="353395"/>
                  </a:lnTo>
                  <a:lnTo>
                    <a:pt x="10565" y="308322"/>
                  </a:lnTo>
                  <a:lnTo>
                    <a:pt x="23322" y="265129"/>
                  </a:lnTo>
                  <a:lnTo>
                    <a:pt x="40661" y="224118"/>
                  </a:lnTo>
                  <a:lnTo>
                    <a:pt x="62282" y="185587"/>
                  </a:lnTo>
                  <a:lnTo>
                    <a:pt x="87886" y="149839"/>
                  </a:lnTo>
                  <a:lnTo>
                    <a:pt x="117171" y="117171"/>
                  </a:lnTo>
                  <a:lnTo>
                    <a:pt x="149839" y="87886"/>
                  </a:lnTo>
                  <a:lnTo>
                    <a:pt x="185587" y="62282"/>
                  </a:lnTo>
                  <a:lnTo>
                    <a:pt x="224118" y="40661"/>
                  </a:lnTo>
                  <a:lnTo>
                    <a:pt x="265129" y="23322"/>
                  </a:lnTo>
                  <a:lnTo>
                    <a:pt x="308322" y="10565"/>
                  </a:lnTo>
                  <a:lnTo>
                    <a:pt x="353395" y="2691"/>
                  </a:lnTo>
                  <a:lnTo>
                    <a:pt x="400049" y="0"/>
                  </a:lnTo>
                  <a:lnTo>
                    <a:pt x="3349644" y="0"/>
                  </a:lnTo>
                  <a:lnTo>
                    <a:pt x="3396299" y="2691"/>
                  </a:lnTo>
                  <a:lnTo>
                    <a:pt x="3441372" y="10565"/>
                  </a:lnTo>
                  <a:lnTo>
                    <a:pt x="3484565" y="23322"/>
                  </a:lnTo>
                  <a:lnTo>
                    <a:pt x="3525577" y="40661"/>
                  </a:lnTo>
                  <a:lnTo>
                    <a:pt x="3564107" y="62282"/>
                  </a:lnTo>
                  <a:lnTo>
                    <a:pt x="3599856" y="87886"/>
                  </a:lnTo>
                  <a:lnTo>
                    <a:pt x="3632523" y="117171"/>
                  </a:lnTo>
                  <a:lnTo>
                    <a:pt x="3661808" y="149839"/>
                  </a:lnTo>
                  <a:lnTo>
                    <a:pt x="3687412" y="185587"/>
                  </a:lnTo>
                  <a:lnTo>
                    <a:pt x="3709033" y="224118"/>
                  </a:lnTo>
                  <a:lnTo>
                    <a:pt x="3726372" y="265129"/>
                  </a:lnTo>
                  <a:lnTo>
                    <a:pt x="3739129" y="308322"/>
                  </a:lnTo>
                  <a:lnTo>
                    <a:pt x="3747003" y="353395"/>
                  </a:lnTo>
                  <a:lnTo>
                    <a:pt x="3749694" y="400046"/>
                  </a:lnTo>
                  <a:lnTo>
                    <a:pt x="3749694" y="4388910"/>
                  </a:lnTo>
                  <a:lnTo>
                    <a:pt x="3747003" y="4435561"/>
                  </a:lnTo>
                  <a:lnTo>
                    <a:pt x="3739129" y="4480634"/>
                  </a:lnTo>
                  <a:lnTo>
                    <a:pt x="3726372" y="4523827"/>
                  </a:lnTo>
                  <a:lnTo>
                    <a:pt x="3709033" y="4564838"/>
                  </a:lnTo>
                  <a:lnTo>
                    <a:pt x="3687412" y="4603368"/>
                  </a:lnTo>
                  <a:lnTo>
                    <a:pt x="3661808" y="4639117"/>
                  </a:lnTo>
                  <a:lnTo>
                    <a:pt x="3632523" y="4671784"/>
                  </a:lnTo>
                  <a:lnTo>
                    <a:pt x="3599856" y="4701070"/>
                  </a:lnTo>
                  <a:lnTo>
                    <a:pt x="3564107" y="4726673"/>
                  </a:lnTo>
                  <a:lnTo>
                    <a:pt x="3525577" y="4748295"/>
                  </a:lnTo>
                  <a:lnTo>
                    <a:pt x="3484565" y="4765634"/>
                  </a:lnTo>
                  <a:lnTo>
                    <a:pt x="3441372" y="4778391"/>
                  </a:lnTo>
                  <a:lnTo>
                    <a:pt x="3396299" y="4786265"/>
                  </a:lnTo>
                  <a:lnTo>
                    <a:pt x="3349644" y="4788957"/>
                  </a:lnTo>
                  <a:close/>
                </a:path>
              </a:pathLst>
            </a:custGeom>
            <a:solidFill>
              <a:srgbClr val="DD9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072" y="5548038"/>
              <a:ext cx="3864487" cy="34792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63641" y="6083854"/>
              <a:ext cx="3181985" cy="4203700"/>
            </a:xfrm>
            <a:custGeom>
              <a:avLst/>
              <a:gdLst/>
              <a:ahLst/>
              <a:cxnLst/>
              <a:rect l="l" t="t" r="r" b="b"/>
              <a:pathLst>
                <a:path w="3181984" h="4203700">
                  <a:moveTo>
                    <a:pt x="3178881" y="4203144"/>
                  </a:moveTo>
                  <a:lnTo>
                    <a:pt x="2754" y="4203144"/>
                  </a:lnTo>
                  <a:lnTo>
                    <a:pt x="0" y="4168342"/>
                  </a:lnTo>
                  <a:lnTo>
                    <a:pt x="0" y="295274"/>
                  </a:lnTo>
                  <a:lnTo>
                    <a:pt x="3678" y="248804"/>
                  </a:lnTo>
                  <a:lnTo>
                    <a:pt x="14494" y="203897"/>
                  </a:lnTo>
                  <a:lnTo>
                    <a:pt x="32119" y="161346"/>
                  </a:lnTo>
                  <a:lnTo>
                    <a:pt x="56225" y="121944"/>
                  </a:lnTo>
                  <a:lnTo>
                    <a:pt x="86484" y="86483"/>
                  </a:lnTo>
                  <a:lnTo>
                    <a:pt x="121944" y="56225"/>
                  </a:lnTo>
                  <a:lnTo>
                    <a:pt x="161346" y="32119"/>
                  </a:lnTo>
                  <a:lnTo>
                    <a:pt x="203897" y="14494"/>
                  </a:lnTo>
                  <a:lnTo>
                    <a:pt x="248805" y="3678"/>
                  </a:lnTo>
                  <a:lnTo>
                    <a:pt x="295274" y="0"/>
                  </a:lnTo>
                  <a:lnTo>
                    <a:pt x="2886361" y="0"/>
                  </a:lnTo>
                  <a:lnTo>
                    <a:pt x="2932831" y="3678"/>
                  </a:lnTo>
                  <a:lnTo>
                    <a:pt x="2977738" y="14494"/>
                  </a:lnTo>
                  <a:lnTo>
                    <a:pt x="3020290" y="32119"/>
                  </a:lnTo>
                  <a:lnTo>
                    <a:pt x="3059692" y="56225"/>
                  </a:lnTo>
                  <a:lnTo>
                    <a:pt x="3095152" y="86483"/>
                  </a:lnTo>
                  <a:lnTo>
                    <a:pt x="3125410" y="121944"/>
                  </a:lnTo>
                  <a:lnTo>
                    <a:pt x="3149516" y="161346"/>
                  </a:lnTo>
                  <a:lnTo>
                    <a:pt x="3167142" y="203897"/>
                  </a:lnTo>
                  <a:lnTo>
                    <a:pt x="3177958" y="248804"/>
                  </a:lnTo>
                  <a:lnTo>
                    <a:pt x="3181636" y="295274"/>
                  </a:lnTo>
                  <a:lnTo>
                    <a:pt x="3181636" y="4168342"/>
                  </a:lnTo>
                  <a:lnTo>
                    <a:pt x="3178881" y="4203144"/>
                  </a:lnTo>
                  <a:close/>
                </a:path>
              </a:pathLst>
            </a:custGeom>
            <a:solidFill>
              <a:srgbClr val="442F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7579" y="6187737"/>
              <a:ext cx="3070830" cy="39286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00083" y="0"/>
              <a:ext cx="2059305" cy="897890"/>
            </a:xfrm>
            <a:custGeom>
              <a:avLst/>
              <a:gdLst/>
              <a:ahLst/>
              <a:cxnLst/>
              <a:rect l="l" t="t" r="r" b="b"/>
              <a:pathLst>
                <a:path w="2059304" h="897890">
                  <a:moveTo>
                    <a:pt x="1804097" y="897356"/>
                  </a:moveTo>
                  <a:lnTo>
                    <a:pt x="254907" y="897356"/>
                  </a:lnTo>
                  <a:lnTo>
                    <a:pt x="248805" y="896873"/>
                  </a:lnTo>
                  <a:lnTo>
                    <a:pt x="203897" y="886057"/>
                  </a:lnTo>
                  <a:lnTo>
                    <a:pt x="161346" y="868432"/>
                  </a:lnTo>
                  <a:lnTo>
                    <a:pt x="121944" y="844326"/>
                  </a:lnTo>
                  <a:lnTo>
                    <a:pt x="86484" y="814067"/>
                  </a:lnTo>
                  <a:lnTo>
                    <a:pt x="56226" y="778607"/>
                  </a:lnTo>
                  <a:lnTo>
                    <a:pt x="32119" y="739205"/>
                  </a:lnTo>
                  <a:lnTo>
                    <a:pt x="14494" y="696654"/>
                  </a:lnTo>
                  <a:lnTo>
                    <a:pt x="3678" y="651746"/>
                  </a:lnTo>
                  <a:lnTo>
                    <a:pt x="0" y="605287"/>
                  </a:lnTo>
                  <a:lnTo>
                    <a:pt x="0" y="0"/>
                  </a:lnTo>
                  <a:lnTo>
                    <a:pt x="2059004" y="0"/>
                  </a:lnTo>
                  <a:lnTo>
                    <a:pt x="2059004" y="605287"/>
                  </a:lnTo>
                  <a:lnTo>
                    <a:pt x="2055326" y="651746"/>
                  </a:lnTo>
                  <a:lnTo>
                    <a:pt x="2044510" y="696654"/>
                  </a:lnTo>
                  <a:lnTo>
                    <a:pt x="2026885" y="739205"/>
                  </a:lnTo>
                  <a:lnTo>
                    <a:pt x="2002779" y="778607"/>
                  </a:lnTo>
                  <a:lnTo>
                    <a:pt x="1972521" y="814067"/>
                  </a:lnTo>
                  <a:lnTo>
                    <a:pt x="1937060" y="844326"/>
                  </a:lnTo>
                  <a:lnTo>
                    <a:pt x="1897658" y="868432"/>
                  </a:lnTo>
                  <a:lnTo>
                    <a:pt x="1855107" y="886057"/>
                  </a:lnTo>
                  <a:lnTo>
                    <a:pt x="1810200" y="896873"/>
                  </a:lnTo>
                  <a:lnTo>
                    <a:pt x="1804097" y="897356"/>
                  </a:lnTo>
                  <a:close/>
                </a:path>
              </a:pathLst>
            </a:custGeom>
            <a:solidFill>
              <a:srgbClr val="D0C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8951" y="0"/>
              <a:ext cx="1571624" cy="70337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036685" y="495300"/>
            <a:ext cx="9251315" cy="3335528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 marR="5080" algn="ctr">
              <a:lnSpc>
                <a:spcPts val="6220"/>
              </a:lnSpc>
              <a:spcBef>
                <a:spcPts val="1005"/>
              </a:spcBef>
            </a:pPr>
            <a:r>
              <a:rPr sz="5850" spc="5" dirty="0" err="1" smtClean="0">
                <a:solidFill>
                  <a:srgbClr val="89333C"/>
                </a:solidFill>
                <a:latin typeface="Lucida Sans Unicode"/>
                <a:cs typeface="Lucida Sans Unicode"/>
              </a:rPr>
              <a:t>Медико</a:t>
            </a:r>
            <a:r>
              <a:rPr sz="3900" spc="5" dirty="0" err="1" smtClean="0">
                <a:solidFill>
                  <a:srgbClr val="89333C"/>
                </a:solidFill>
                <a:latin typeface="Leelawadee UI Semilight"/>
                <a:cs typeface="Leelawadee UI Semilight"/>
              </a:rPr>
              <a:t>-</a:t>
            </a:r>
            <a:r>
              <a:rPr sz="5850" spc="5" dirty="0" err="1" smtClean="0">
                <a:solidFill>
                  <a:srgbClr val="89333C"/>
                </a:solidFill>
                <a:latin typeface="Lucida Sans Unicode"/>
                <a:cs typeface="Lucida Sans Unicode"/>
              </a:rPr>
              <a:t>педагог</a:t>
            </a:r>
            <a:r>
              <a:rPr lang="uk-UA" sz="5850" spc="5" dirty="0">
                <a:solidFill>
                  <a:srgbClr val="89333C"/>
                </a:solidFill>
                <a:latin typeface="Lucida Sans Unicode"/>
                <a:cs typeface="Lucida Sans Unicode"/>
              </a:rPr>
              <a:t>і</a:t>
            </a:r>
            <a:r>
              <a:rPr sz="5850" spc="5" dirty="0" err="1" smtClean="0">
                <a:solidFill>
                  <a:srgbClr val="89333C"/>
                </a:solidFill>
                <a:latin typeface="Lucida Sans Unicode"/>
                <a:cs typeface="Lucida Sans Unicode"/>
              </a:rPr>
              <a:t>чний</a:t>
            </a:r>
            <a:r>
              <a:rPr sz="5850" spc="5" dirty="0" smtClean="0">
                <a:solidFill>
                  <a:srgbClr val="89333C"/>
                </a:solidFill>
                <a:latin typeface="Lucida Sans Unicode"/>
                <a:cs typeface="Lucida Sans Unicode"/>
              </a:rPr>
              <a:t> </a:t>
            </a:r>
            <a:r>
              <a:rPr sz="5850" spc="10" dirty="0" smtClean="0">
                <a:solidFill>
                  <a:srgbClr val="89333C"/>
                </a:solidFill>
                <a:latin typeface="Lucida Sans Unicode"/>
                <a:cs typeface="Lucida Sans Unicode"/>
              </a:rPr>
              <a:t> </a:t>
            </a:r>
            <a:r>
              <a:rPr sz="5850" spc="35" dirty="0">
                <a:solidFill>
                  <a:srgbClr val="89333C"/>
                </a:solidFill>
                <a:latin typeface="Lucida Sans Unicode"/>
                <a:cs typeface="Lucida Sans Unicode"/>
              </a:rPr>
              <a:t>контроль</a:t>
            </a:r>
            <a:r>
              <a:rPr sz="5850" spc="-355" dirty="0">
                <a:solidFill>
                  <a:srgbClr val="89333C"/>
                </a:solidFill>
                <a:latin typeface="Lucida Sans Unicode"/>
                <a:cs typeface="Lucida Sans Unicode"/>
              </a:rPr>
              <a:t> </a:t>
            </a:r>
            <a:r>
              <a:rPr sz="5850" spc="15" dirty="0" err="1">
                <a:solidFill>
                  <a:srgbClr val="89333C"/>
                </a:solidFill>
                <a:latin typeface="Lucida Sans Unicode"/>
                <a:cs typeface="Lucida Sans Unicode"/>
              </a:rPr>
              <a:t>при</a:t>
            </a:r>
            <a:r>
              <a:rPr sz="5850" spc="-350" dirty="0">
                <a:solidFill>
                  <a:srgbClr val="89333C"/>
                </a:solidFill>
                <a:latin typeface="Lucida Sans Unicode"/>
                <a:cs typeface="Lucida Sans Unicode"/>
              </a:rPr>
              <a:t> </a:t>
            </a:r>
            <a:r>
              <a:rPr sz="5850" spc="-85" dirty="0" err="1" smtClean="0">
                <a:solidFill>
                  <a:srgbClr val="89333C"/>
                </a:solidFill>
                <a:latin typeface="Lucida Sans Unicode"/>
                <a:cs typeface="Lucida Sans Unicode"/>
              </a:rPr>
              <a:t>орган</a:t>
            </a:r>
            <a:r>
              <a:rPr lang="uk-UA" sz="5850" spc="-85" dirty="0" smtClean="0">
                <a:solidFill>
                  <a:srgbClr val="89333C"/>
                </a:solidFill>
                <a:latin typeface="Lucida Sans Unicode"/>
                <a:cs typeface="Lucida Sans Unicode"/>
              </a:rPr>
              <a:t>і</a:t>
            </a:r>
            <a:r>
              <a:rPr sz="5850" spc="-85" dirty="0" err="1" smtClean="0">
                <a:solidFill>
                  <a:srgbClr val="89333C"/>
                </a:solidFill>
                <a:latin typeface="Lucida Sans Unicode"/>
                <a:cs typeface="Lucida Sans Unicode"/>
              </a:rPr>
              <a:t>зац</a:t>
            </a:r>
            <a:r>
              <a:rPr lang="uk-UA" sz="5850" spc="-85" dirty="0" smtClean="0">
                <a:solidFill>
                  <a:srgbClr val="89333C"/>
                </a:solidFill>
                <a:latin typeface="Lucida Sans Unicode"/>
                <a:cs typeface="Lucida Sans Unicode"/>
              </a:rPr>
              <a:t>і</a:t>
            </a:r>
            <a:r>
              <a:rPr sz="5850" spc="-85" dirty="0" smtClean="0">
                <a:solidFill>
                  <a:srgbClr val="89333C"/>
                </a:solidFill>
                <a:latin typeface="Lucida Sans Unicode"/>
                <a:cs typeface="Lucida Sans Unicode"/>
              </a:rPr>
              <a:t>ї </a:t>
            </a:r>
            <a:r>
              <a:rPr sz="5850" spc="-1835" dirty="0" smtClean="0">
                <a:solidFill>
                  <a:srgbClr val="89333C"/>
                </a:solidFill>
                <a:latin typeface="Lucida Sans Unicode"/>
                <a:cs typeface="Lucida Sans Unicode"/>
              </a:rPr>
              <a:t> </a:t>
            </a:r>
            <a:r>
              <a:rPr sz="5850" spc="155" dirty="0" err="1">
                <a:solidFill>
                  <a:srgbClr val="89333C"/>
                </a:solidFill>
                <a:latin typeface="Lucida Sans Unicode"/>
                <a:cs typeface="Lucida Sans Unicode"/>
              </a:rPr>
              <a:t>занять</a:t>
            </a:r>
            <a:r>
              <a:rPr sz="5850" spc="155" dirty="0">
                <a:solidFill>
                  <a:srgbClr val="89333C"/>
                </a:solidFill>
                <a:latin typeface="Lucida Sans Unicode"/>
                <a:cs typeface="Lucida Sans Unicode"/>
              </a:rPr>
              <a:t> </a:t>
            </a:r>
            <a:r>
              <a:rPr sz="5850" spc="30" dirty="0" smtClean="0">
                <a:solidFill>
                  <a:srgbClr val="89333C"/>
                </a:solidFill>
                <a:latin typeface="Lucida Sans Unicode"/>
                <a:cs typeface="Lucida Sans Unicode"/>
              </a:rPr>
              <a:t>ф</a:t>
            </a:r>
            <a:r>
              <a:rPr lang="uk-UA" sz="5850" spc="30" dirty="0" smtClean="0">
                <a:solidFill>
                  <a:srgbClr val="89333C"/>
                </a:solidFill>
                <a:latin typeface="Lucida Sans Unicode"/>
                <a:cs typeface="Lucida Sans Unicode"/>
              </a:rPr>
              <a:t>і</a:t>
            </a:r>
            <a:r>
              <a:rPr sz="5850" spc="30" dirty="0" err="1" smtClean="0">
                <a:solidFill>
                  <a:srgbClr val="89333C"/>
                </a:solidFill>
                <a:latin typeface="Lucida Sans Unicode"/>
                <a:cs typeface="Lucida Sans Unicode"/>
              </a:rPr>
              <a:t>зичною</a:t>
            </a:r>
            <a:r>
              <a:rPr sz="5850" spc="30" dirty="0" smtClean="0">
                <a:solidFill>
                  <a:srgbClr val="89333C"/>
                </a:solidFill>
                <a:latin typeface="Lucida Sans Unicode"/>
                <a:cs typeface="Lucida Sans Unicode"/>
              </a:rPr>
              <a:t> </a:t>
            </a:r>
            <a:r>
              <a:rPr sz="5850" spc="35" dirty="0" smtClean="0">
                <a:solidFill>
                  <a:srgbClr val="89333C"/>
                </a:solidFill>
                <a:latin typeface="Lucida Sans Unicode"/>
                <a:cs typeface="Lucida Sans Unicode"/>
              </a:rPr>
              <a:t> </a:t>
            </a:r>
            <a:r>
              <a:rPr sz="5850" spc="25" dirty="0">
                <a:solidFill>
                  <a:srgbClr val="89333C"/>
                </a:solidFill>
                <a:latin typeface="Lucida Sans Unicode"/>
                <a:cs typeface="Lucida Sans Unicode"/>
              </a:rPr>
              <a:t>культурою</a:t>
            </a:r>
            <a:endParaRPr sz="5850" dirty="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39200" y="5295900"/>
            <a:ext cx="9448800" cy="43209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2280" algn="ctr">
              <a:lnSpc>
                <a:spcPct val="100000"/>
              </a:lnSpc>
              <a:spcBef>
                <a:spcPts val="100"/>
              </a:spcBef>
              <a:tabLst>
                <a:tab pos="2069464" algn="l"/>
              </a:tabLst>
            </a:pPr>
            <a:r>
              <a:rPr sz="2700" b="1" spc="80" dirty="0">
                <a:latin typeface="Arial"/>
                <a:cs typeface="Arial"/>
              </a:rPr>
              <a:t>факультет	</a:t>
            </a:r>
            <a:r>
              <a:rPr sz="2700" b="1" spc="95" dirty="0" smtClean="0">
                <a:latin typeface="Arial"/>
                <a:cs typeface="Arial"/>
              </a:rPr>
              <a:t>ф</a:t>
            </a:r>
            <a:r>
              <a:rPr lang="uk-UA" sz="2700" b="1" spc="95" dirty="0" smtClean="0">
                <a:latin typeface="Arial"/>
                <a:cs typeface="Arial"/>
              </a:rPr>
              <a:t>і</a:t>
            </a:r>
            <a:r>
              <a:rPr sz="2700" b="1" spc="95" dirty="0" err="1" smtClean="0">
                <a:latin typeface="Arial"/>
                <a:cs typeface="Arial"/>
              </a:rPr>
              <a:t>зичного</a:t>
            </a:r>
            <a:r>
              <a:rPr sz="2700" b="1" spc="-135" dirty="0" smtClean="0">
                <a:latin typeface="Arial"/>
                <a:cs typeface="Arial"/>
              </a:rPr>
              <a:t> </a:t>
            </a:r>
            <a:r>
              <a:rPr sz="2700" b="1" spc="95" dirty="0">
                <a:latin typeface="Arial"/>
                <a:cs typeface="Arial"/>
              </a:rPr>
              <a:t>виховання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700" b="1" spc="85" dirty="0" err="1">
                <a:latin typeface="Arial"/>
                <a:cs typeface="Arial"/>
              </a:rPr>
              <a:t>кафедра</a:t>
            </a:r>
            <a:r>
              <a:rPr sz="2700" b="1" spc="-125" dirty="0">
                <a:latin typeface="Arial"/>
                <a:cs typeface="Arial"/>
              </a:rPr>
              <a:t> </a:t>
            </a:r>
            <a:r>
              <a:rPr sz="2700" b="1" spc="120" dirty="0" err="1" smtClean="0">
                <a:latin typeface="Arial"/>
                <a:cs typeface="Arial"/>
              </a:rPr>
              <a:t>медико</a:t>
            </a:r>
            <a:r>
              <a:rPr sz="2700" b="1" spc="120" dirty="0" smtClean="0">
                <a:latin typeface="Trebuchet MS"/>
                <a:cs typeface="Trebuchet MS"/>
              </a:rPr>
              <a:t>-</a:t>
            </a:r>
            <a:r>
              <a:rPr sz="2700" b="1" spc="120" dirty="0" smtClean="0">
                <a:latin typeface="Arial"/>
                <a:cs typeface="Arial"/>
              </a:rPr>
              <a:t>б</a:t>
            </a:r>
            <a:r>
              <a:rPr lang="uk-UA" sz="2700" b="1" spc="120" dirty="0" smtClean="0">
                <a:latin typeface="Arial"/>
                <a:cs typeface="Arial"/>
              </a:rPr>
              <a:t>і</a:t>
            </a:r>
            <a:r>
              <a:rPr sz="2700" b="1" spc="120" dirty="0" err="1" smtClean="0">
                <a:latin typeface="Arial"/>
                <a:cs typeface="Arial"/>
              </a:rPr>
              <a:t>олог</a:t>
            </a:r>
            <a:r>
              <a:rPr lang="uk-UA" sz="2700" b="1" spc="120" dirty="0" smtClean="0">
                <a:latin typeface="Arial"/>
                <a:cs typeface="Arial"/>
              </a:rPr>
              <a:t>і</a:t>
            </a:r>
            <a:r>
              <a:rPr sz="2700" b="1" spc="120" dirty="0" err="1" smtClean="0">
                <a:latin typeface="Arial"/>
                <a:cs typeface="Arial"/>
              </a:rPr>
              <a:t>чних</a:t>
            </a:r>
            <a:r>
              <a:rPr sz="2700" b="1" spc="-125" dirty="0" smtClean="0">
                <a:latin typeface="Arial"/>
                <a:cs typeface="Arial"/>
              </a:rPr>
              <a:t> </a:t>
            </a:r>
            <a:r>
              <a:rPr sz="2700" b="1" spc="20" dirty="0">
                <a:latin typeface="Arial"/>
                <a:cs typeface="Arial"/>
              </a:rPr>
              <a:t>основ</a:t>
            </a:r>
            <a:r>
              <a:rPr sz="2700" b="1" spc="-125" dirty="0">
                <a:latin typeface="Arial"/>
                <a:cs typeface="Arial"/>
              </a:rPr>
              <a:t> </a:t>
            </a:r>
            <a:r>
              <a:rPr sz="2700" b="1" spc="85" dirty="0">
                <a:latin typeface="Arial"/>
                <a:cs typeface="Arial"/>
              </a:rPr>
              <a:t>охорони</a:t>
            </a:r>
            <a:r>
              <a:rPr sz="2700" b="1" spc="-125" dirty="0">
                <a:latin typeface="Arial"/>
                <a:cs typeface="Arial"/>
              </a:rPr>
              <a:t> </a:t>
            </a:r>
            <a:r>
              <a:rPr sz="2700" b="1" spc="215" dirty="0">
                <a:latin typeface="Arial"/>
                <a:cs typeface="Arial"/>
              </a:rPr>
              <a:t>життя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ru-RU" sz="3250" b="1" dirty="0" smtClean="0">
                <a:latin typeface="Arial"/>
                <a:cs typeface="Arial"/>
              </a:rPr>
              <a:t>                     </a:t>
            </a:r>
            <a:r>
              <a:rPr lang="ru-RU" sz="2800" b="1" dirty="0" smtClean="0">
                <a:latin typeface="Arial"/>
                <a:cs typeface="Arial"/>
              </a:rPr>
              <a:t>та </a:t>
            </a:r>
            <a:r>
              <a:rPr lang="ru-RU" sz="2800" b="1" dirty="0" err="1" smtClean="0">
                <a:latin typeface="Arial"/>
                <a:cs typeface="Arial"/>
              </a:rPr>
              <a:t>цивільного</a:t>
            </a:r>
            <a:r>
              <a:rPr lang="ru-RU" sz="2800" b="1" dirty="0" smtClean="0">
                <a:latin typeface="Arial"/>
                <a:cs typeface="Arial"/>
              </a:rPr>
              <a:t> </a:t>
            </a:r>
            <a:r>
              <a:rPr lang="ru-RU" sz="2800" b="1" dirty="0" err="1" smtClean="0">
                <a:latin typeface="Arial"/>
                <a:cs typeface="Arial"/>
              </a:rPr>
              <a:t>захисту</a:t>
            </a:r>
            <a:endParaRPr sz="3250" b="1" dirty="0">
              <a:latin typeface="Arial"/>
              <a:cs typeface="Arial"/>
            </a:endParaRPr>
          </a:p>
          <a:p>
            <a:pPr marL="12700" marR="96520" algn="ctr">
              <a:lnSpc>
                <a:spcPct val="115999"/>
              </a:lnSpc>
              <a:tabLst>
                <a:tab pos="2665095" algn="l"/>
                <a:tab pos="3460750" algn="l"/>
              </a:tabLst>
            </a:pPr>
            <a:r>
              <a:rPr lang="ru-RU" sz="2700" b="1" spc="55" dirty="0" smtClean="0">
                <a:latin typeface="Arial"/>
                <a:cs typeface="Arial"/>
              </a:rPr>
              <a:t>с</a:t>
            </a:r>
            <a:r>
              <a:rPr sz="2700" b="1" spc="55" dirty="0" err="1" smtClean="0">
                <a:latin typeface="Arial"/>
                <a:cs typeface="Arial"/>
              </a:rPr>
              <a:t>пец</a:t>
            </a:r>
            <a:r>
              <a:rPr lang="uk-UA" sz="2700" b="1" spc="55" dirty="0" smtClean="0">
                <a:latin typeface="Arial"/>
                <a:cs typeface="Arial"/>
              </a:rPr>
              <a:t>і</a:t>
            </a:r>
            <a:r>
              <a:rPr sz="2700" b="1" spc="55" dirty="0" err="1" smtClean="0">
                <a:latin typeface="Arial"/>
                <a:cs typeface="Arial"/>
              </a:rPr>
              <a:t>альнıсть</a:t>
            </a:r>
            <a:r>
              <a:rPr lang="ru-RU" sz="2700" b="1" spc="55" dirty="0" smtClean="0">
                <a:latin typeface="Arial"/>
                <a:cs typeface="Arial"/>
              </a:rPr>
              <a:t>:</a:t>
            </a:r>
            <a:r>
              <a:rPr sz="2700" b="1" spc="55" dirty="0">
                <a:latin typeface="Arial"/>
                <a:cs typeface="Arial"/>
              </a:rPr>
              <a:t>	</a:t>
            </a:r>
            <a:r>
              <a:rPr sz="2700" b="1" spc="75" dirty="0">
                <a:latin typeface="Trebuchet MS"/>
                <a:cs typeface="Trebuchet MS"/>
              </a:rPr>
              <a:t>014	</a:t>
            </a:r>
            <a:r>
              <a:rPr sz="2700" b="1" spc="35" dirty="0">
                <a:latin typeface="Arial"/>
                <a:cs typeface="Arial"/>
              </a:rPr>
              <a:t>Середня</a:t>
            </a:r>
            <a:r>
              <a:rPr sz="2700" b="1" spc="-135" dirty="0">
                <a:latin typeface="Arial"/>
                <a:cs typeface="Arial"/>
              </a:rPr>
              <a:t> </a:t>
            </a:r>
            <a:r>
              <a:rPr sz="2700" b="1" spc="50" dirty="0" err="1">
                <a:latin typeface="Arial"/>
                <a:cs typeface="Arial"/>
              </a:rPr>
              <a:t>освıта</a:t>
            </a:r>
            <a:r>
              <a:rPr sz="2700" b="1" spc="-130" dirty="0">
                <a:latin typeface="Arial"/>
                <a:cs typeface="Arial"/>
              </a:rPr>
              <a:t> </a:t>
            </a:r>
            <a:r>
              <a:rPr sz="2700" b="1" spc="120" dirty="0" smtClean="0">
                <a:latin typeface="Trebuchet MS"/>
                <a:cs typeface="Trebuchet MS"/>
              </a:rPr>
              <a:t>(</a:t>
            </a:r>
            <a:r>
              <a:rPr lang="uk-UA" sz="2700" b="1" spc="120" dirty="0" smtClean="0">
                <a:latin typeface="Arial"/>
                <a:cs typeface="Arial"/>
              </a:rPr>
              <a:t>за </a:t>
            </a:r>
            <a:r>
              <a:rPr lang="uk-UA" sz="2700" b="1" spc="120" smtClean="0">
                <a:latin typeface="Arial"/>
                <a:cs typeface="Arial"/>
              </a:rPr>
              <a:t>предметними         </a:t>
            </a:r>
            <a:r>
              <a:rPr lang="uk-UA" sz="2700" b="1" spc="120" smtClean="0">
                <a:latin typeface="Arial"/>
                <a:cs typeface="Arial"/>
              </a:rPr>
              <a:t>спеціальностями)</a:t>
            </a:r>
          </a:p>
          <a:p>
            <a:pPr marL="12700" marR="96520" algn="ctr">
              <a:lnSpc>
                <a:spcPct val="115999"/>
              </a:lnSpc>
              <a:tabLst>
                <a:tab pos="2665095" algn="l"/>
                <a:tab pos="3460750" algn="l"/>
              </a:tabLst>
            </a:pPr>
            <a:r>
              <a:rPr sz="2700" b="1" spc="50" dirty="0" err="1" smtClean="0">
                <a:latin typeface="Arial"/>
                <a:cs typeface="Arial"/>
              </a:rPr>
              <a:t>осв</a:t>
            </a:r>
            <a:r>
              <a:rPr lang="uk-UA" sz="2700" b="1" spc="50" dirty="0" smtClean="0">
                <a:latin typeface="Arial"/>
                <a:cs typeface="Arial"/>
              </a:rPr>
              <a:t>і</a:t>
            </a:r>
            <a:r>
              <a:rPr sz="2700" b="1" spc="50" dirty="0" err="1" smtClean="0">
                <a:latin typeface="Arial"/>
                <a:cs typeface="Arial"/>
              </a:rPr>
              <a:t>тня</a:t>
            </a:r>
            <a:r>
              <a:rPr sz="2700" b="1" spc="-125" dirty="0" smtClean="0">
                <a:latin typeface="Arial"/>
                <a:cs typeface="Arial"/>
              </a:rPr>
              <a:t> </a:t>
            </a:r>
            <a:r>
              <a:rPr sz="2700" b="1" spc="114" dirty="0" err="1" smtClean="0">
                <a:latin typeface="Arial"/>
                <a:cs typeface="Arial"/>
              </a:rPr>
              <a:t>програма</a:t>
            </a:r>
            <a:r>
              <a:rPr lang="ru-RU" sz="2700" b="1" spc="114" dirty="0" smtClean="0">
                <a:latin typeface="Arial"/>
                <a:cs typeface="Arial"/>
              </a:rPr>
              <a:t>:</a:t>
            </a:r>
            <a:r>
              <a:rPr sz="2700" b="1" spc="-120" dirty="0" smtClean="0">
                <a:latin typeface="Arial"/>
                <a:cs typeface="Arial"/>
              </a:rPr>
              <a:t> </a:t>
            </a:r>
            <a:r>
              <a:rPr lang="uk-UA" sz="2700" b="1" spc="35" dirty="0" smtClean="0">
                <a:latin typeface="Trebuchet MS"/>
                <a:cs typeface="Arial"/>
              </a:rPr>
              <a:t> </a:t>
            </a:r>
            <a:r>
              <a:rPr lang="uk-UA" sz="2700" b="1" spc="35" dirty="0" smtClean="0">
                <a:latin typeface="Trebuchet MS"/>
                <a:cs typeface="Arial"/>
              </a:rPr>
              <a:t>“</a:t>
            </a:r>
            <a:r>
              <a:rPr sz="2700" b="1" spc="35" dirty="0" err="1" smtClean="0">
                <a:latin typeface="Arial"/>
                <a:cs typeface="Arial"/>
              </a:rPr>
              <a:t>Середня</a:t>
            </a:r>
            <a:r>
              <a:rPr sz="2700" b="1" spc="-120" dirty="0" smtClean="0">
                <a:latin typeface="Arial"/>
                <a:cs typeface="Arial"/>
              </a:rPr>
              <a:t> </a:t>
            </a:r>
            <a:r>
              <a:rPr sz="2700" b="1" spc="50" dirty="0" err="1" smtClean="0">
                <a:latin typeface="Arial"/>
                <a:cs typeface="Arial"/>
              </a:rPr>
              <a:t>осв</a:t>
            </a:r>
            <a:r>
              <a:rPr lang="uk-UA" sz="2700" b="1" spc="50" dirty="0" smtClean="0">
                <a:latin typeface="Arial"/>
                <a:cs typeface="Arial"/>
              </a:rPr>
              <a:t>і</a:t>
            </a:r>
            <a:r>
              <a:rPr sz="2700" b="1" spc="50" dirty="0" err="1" smtClean="0">
                <a:latin typeface="Arial"/>
                <a:cs typeface="Arial"/>
              </a:rPr>
              <a:t>та</a:t>
            </a:r>
            <a:r>
              <a:rPr sz="2700" b="1" spc="-120" dirty="0" smtClean="0">
                <a:latin typeface="Arial"/>
                <a:cs typeface="Arial"/>
              </a:rPr>
              <a:t> </a:t>
            </a:r>
            <a:r>
              <a:rPr sz="2700" b="1" spc="120" dirty="0" smtClean="0">
                <a:latin typeface="Trebuchet MS"/>
                <a:cs typeface="Trebuchet MS"/>
              </a:rPr>
              <a:t>(</a:t>
            </a:r>
            <a:r>
              <a:rPr sz="2700" b="1" spc="120" dirty="0" smtClean="0">
                <a:latin typeface="Arial"/>
                <a:cs typeface="Arial"/>
              </a:rPr>
              <a:t>Ф</a:t>
            </a:r>
            <a:r>
              <a:rPr lang="uk-UA" sz="2700" b="1" spc="120" dirty="0" smtClean="0">
                <a:latin typeface="Arial"/>
                <a:cs typeface="Arial"/>
              </a:rPr>
              <a:t>і</a:t>
            </a:r>
            <a:r>
              <a:rPr sz="2700" b="1" spc="120" dirty="0" err="1" smtClean="0">
                <a:latin typeface="Arial"/>
                <a:cs typeface="Arial"/>
              </a:rPr>
              <a:t>зична</a:t>
            </a:r>
            <a:r>
              <a:rPr sz="2700" b="1" spc="-120" dirty="0" smtClean="0">
                <a:latin typeface="Arial"/>
                <a:cs typeface="Arial"/>
              </a:rPr>
              <a:t> </a:t>
            </a:r>
            <a:r>
              <a:rPr lang="uk-UA" sz="2700" b="1" spc="-120" dirty="0" smtClean="0">
                <a:latin typeface="Arial"/>
                <a:cs typeface="Arial"/>
              </a:rPr>
              <a:t>     </a:t>
            </a:r>
            <a:r>
              <a:rPr sz="2700" b="1" spc="90" dirty="0" err="1" smtClean="0">
                <a:latin typeface="Arial"/>
                <a:cs typeface="Arial"/>
              </a:rPr>
              <a:t>культу</a:t>
            </a:r>
            <a:r>
              <a:rPr lang="uk-UA" sz="2700" b="1" spc="90" dirty="0" err="1" smtClean="0">
                <a:latin typeface="Arial"/>
                <a:cs typeface="Arial"/>
              </a:rPr>
              <a:t>ра</a:t>
            </a:r>
            <a:r>
              <a:rPr lang="uk-UA" sz="2700" b="1" spc="90" dirty="0" smtClean="0">
                <a:latin typeface="Arial"/>
                <a:cs typeface="Arial"/>
              </a:rPr>
              <a:t>)”</a:t>
            </a:r>
            <a:endParaRPr sz="2700" dirty="0" smtClean="0">
              <a:latin typeface="Arial"/>
              <a:cs typeface="Arial"/>
            </a:endParaRPr>
          </a:p>
          <a:p>
            <a:pPr marR="462280" algn="ctr">
              <a:lnSpc>
                <a:spcPct val="100000"/>
              </a:lnSpc>
              <a:spcBef>
                <a:spcPts val="520"/>
              </a:spcBef>
              <a:tabLst>
                <a:tab pos="3764915" algn="l"/>
              </a:tabLst>
            </a:pPr>
            <a:r>
              <a:rPr sz="2700" b="1" spc="65" dirty="0" err="1" smtClean="0">
                <a:latin typeface="Arial"/>
                <a:cs typeface="Arial"/>
              </a:rPr>
              <a:t>рıвень</a:t>
            </a:r>
            <a:r>
              <a:rPr sz="2700" b="1" spc="-105" dirty="0" smtClean="0">
                <a:latin typeface="Arial"/>
                <a:cs typeface="Arial"/>
              </a:rPr>
              <a:t> </a:t>
            </a:r>
            <a:r>
              <a:rPr sz="2700" b="1" spc="150" dirty="0" err="1">
                <a:latin typeface="Arial"/>
                <a:cs typeface="Arial"/>
              </a:rPr>
              <a:t>вищої</a:t>
            </a:r>
            <a:r>
              <a:rPr sz="2700" b="1" spc="-105" dirty="0">
                <a:latin typeface="Arial"/>
                <a:cs typeface="Arial"/>
              </a:rPr>
              <a:t> </a:t>
            </a:r>
            <a:r>
              <a:rPr sz="2700" b="1" spc="75" dirty="0" err="1" smtClean="0">
                <a:latin typeface="Arial"/>
                <a:cs typeface="Arial"/>
              </a:rPr>
              <a:t>освıти</a:t>
            </a:r>
            <a:r>
              <a:rPr lang="ru-RU" sz="2700" b="1" spc="75" dirty="0" smtClean="0">
                <a:latin typeface="Arial"/>
                <a:cs typeface="Arial"/>
              </a:rPr>
              <a:t>:</a:t>
            </a:r>
            <a:r>
              <a:rPr sz="2700" b="1" spc="75" dirty="0">
                <a:latin typeface="Arial"/>
                <a:cs typeface="Arial"/>
              </a:rPr>
              <a:t>	</a:t>
            </a:r>
            <a:r>
              <a:rPr sz="2700" b="1" spc="145" dirty="0">
                <a:latin typeface="Arial"/>
                <a:cs typeface="Arial"/>
              </a:rPr>
              <a:t>другий</a:t>
            </a:r>
            <a:r>
              <a:rPr sz="2700" b="1" spc="-135" dirty="0">
                <a:latin typeface="Arial"/>
                <a:cs typeface="Arial"/>
              </a:rPr>
              <a:t> </a:t>
            </a:r>
            <a:r>
              <a:rPr sz="2700" b="1" spc="100" dirty="0">
                <a:latin typeface="Trebuchet MS"/>
                <a:cs typeface="Trebuchet MS"/>
              </a:rPr>
              <a:t>(</a:t>
            </a:r>
            <a:r>
              <a:rPr sz="2700" b="1" spc="100" dirty="0">
                <a:latin typeface="Arial"/>
                <a:cs typeface="Arial"/>
              </a:rPr>
              <a:t>магıстерський</a:t>
            </a:r>
            <a:r>
              <a:rPr sz="2700" b="1" spc="100" dirty="0">
                <a:latin typeface="Trebuchet MS"/>
                <a:cs typeface="Trebuchet MS"/>
              </a:rPr>
              <a:t>)</a:t>
            </a:r>
            <a:endParaRPr sz="27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4946" y="1727088"/>
            <a:ext cx="16033750" cy="812165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10"/>
              </a:spcBef>
            </a:pPr>
            <a:r>
              <a:rPr sz="4550" b="1" spc="160" dirty="0">
                <a:solidFill>
                  <a:srgbClr val="A72446"/>
                </a:solidFill>
                <a:latin typeface="Arial"/>
                <a:cs typeface="Arial"/>
              </a:rPr>
              <a:t>Мусхарıна</a:t>
            </a:r>
            <a:r>
              <a:rPr sz="4550" b="1" spc="-185" dirty="0">
                <a:solidFill>
                  <a:srgbClr val="A72446"/>
                </a:solidFill>
                <a:latin typeface="Arial"/>
                <a:cs typeface="Arial"/>
              </a:rPr>
              <a:t> </a:t>
            </a:r>
            <a:r>
              <a:rPr sz="4550" b="1" spc="105" dirty="0">
                <a:solidFill>
                  <a:srgbClr val="A72446"/>
                </a:solidFill>
                <a:latin typeface="Arial"/>
                <a:cs typeface="Arial"/>
              </a:rPr>
              <a:t>Юлıя</a:t>
            </a:r>
            <a:r>
              <a:rPr sz="4550" b="1" spc="-180" dirty="0">
                <a:solidFill>
                  <a:srgbClr val="A72446"/>
                </a:solidFill>
                <a:latin typeface="Arial"/>
                <a:cs typeface="Arial"/>
              </a:rPr>
              <a:t> </a:t>
            </a:r>
            <a:r>
              <a:rPr sz="4550" b="1" spc="105" dirty="0">
                <a:solidFill>
                  <a:srgbClr val="A72446"/>
                </a:solidFill>
                <a:latin typeface="Arial"/>
                <a:cs typeface="Arial"/>
              </a:rPr>
              <a:t>Юрıївна</a:t>
            </a:r>
            <a:r>
              <a:rPr sz="4550" spc="105" dirty="0">
                <a:latin typeface="Verdana"/>
                <a:cs typeface="Verdana"/>
              </a:rPr>
              <a:t>–</a:t>
            </a:r>
            <a:r>
              <a:rPr sz="4550" spc="-470" dirty="0">
                <a:latin typeface="Verdana"/>
                <a:cs typeface="Verdana"/>
              </a:rPr>
              <a:t> </a:t>
            </a:r>
            <a:r>
              <a:rPr sz="4550" spc="-85" dirty="0">
                <a:latin typeface="Lucida Sans Unicode"/>
                <a:cs typeface="Lucida Sans Unicode"/>
              </a:rPr>
              <a:t>кандидат</a:t>
            </a:r>
            <a:r>
              <a:rPr sz="4550" spc="-305" dirty="0">
                <a:latin typeface="Lucida Sans Unicode"/>
                <a:cs typeface="Lucida Sans Unicode"/>
              </a:rPr>
              <a:t> </a:t>
            </a:r>
            <a:r>
              <a:rPr sz="4550" spc="-75" dirty="0">
                <a:latin typeface="Lucida Sans Unicode"/>
                <a:cs typeface="Lucida Sans Unicode"/>
              </a:rPr>
              <a:t>педагогıчних</a:t>
            </a:r>
            <a:r>
              <a:rPr sz="4550" spc="-310" dirty="0">
                <a:latin typeface="Lucida Sans Unicode"/>
                <a:cs typeface="Lucida Sans Unicode"/>
              </a:rPr>
              <a:t> </a:t>
            </a:r>
            <a:r>
              <a:rPr sz="4550" spc="-90" dirty="0">
                <a:latin typeface="Lucida Sans Unicode"/>
                <a:cs typeface="Lucida Sans Unicode"/>
              </a:rPr>
              <a:t>наук</a:t>
            </a:r>
            <a:r>
              <a:rPr sz="4550" spc="-90" dirty="0">
                <a:latin typeface="Verdana"/>
                <a:cs typeface="Verdana"/>
              </a:rPr>
              <a:t>,</a:t>
            </a:r>
            <a:endParaRPr sz="4550">
              <a:latin typeface="Verdana"/>
              <a:cs typeface="Verdana"/>
            </a:endParaRPr>
          </a:p>
          <a:p>
            <a:pPr marR="128905" algn="ctr">
              <a:lnSpc>
                <a:spcPct val="100000"/>
              </a:lnSpc>
              <a:spcBef>
                <a:spcPts val="915"/>
              </a:spcBef>
            </a:pPr>
            <a:r>
              <a:rPr sz="4550" spc="-204" dirty="0">
                <a:latin typeface="Lucida Sans Unicode"/>
                <a:cs typeface="Lucida Sans Unicode"/>
              </a:rPr>
              <a:t>доцент</a:t>
            </a:r>
            <a:r>
              <a:rPr sz="4550" spc="-204" dirty="0">
                <a:latin typeface="Verdana"/>
                <a:cs typeface="Verdana"/>
              </a:rPr>
              <a:t>;</a:t>
            </a:r>
            <a:endParaRPr sz="4550">
              <a:latin typeface="Verdana"/>
              <a:cs typeface="Verdana"/>
            </a:endParaRPr>
          </a:p>
          <a:p>
            <a:pPr marR="128905" algn="ctr">
              <a:lnSpc>
                <a:spcPct val="100000"/>
              </a:lnSpc>
              <a:spcBef>
                <a:spcPts val="915"/>
              </a:spcBef>
            </a:pPr>
            <a:r>
              <a:rPr sz="4550" b="1" spc="125" dirty="0">
                <a:latin typeface="Arial"/>
                <a:cs typeface="Arial"/>
              </a:rPr>
              <a:t>профайл</a:t>
            </a:r>
            <a:r>
              <a:rPr sz="4550" b="1" spc="-215" dirty="0">
                <a:latin typeface="Arial"/>
                <a:cs typeface="Arial"/>
              </a:rPr>
              <a:t> </a:t>
            </a:r>
            <a:r>
              <a:rPr sz="4550" b="1" spc="175" dirty="0">
                <a:latin typeface="Arial"/>
                <a:cs typeface="Arial"/>
              </a:rPr>
              <a:t>викладача</a:t>
            </a:r>
            <a:r>
              <a:rPr sz="4550" b="1" spc="175" dirty="0">
                <a:latin typeface="Verdana"/>
                <a:cs typeface="Verdana"/>
              </a:rPr>
              <a:t>:</a:t>
            </a:r>
            <a:endParaRPr sz="4550">
              <a:latin typeface="Verdana"/>
              <a:cs typeface="Verdana"/>
            </a:endParaRPr>
          </a:p>
          <a:p>
            <a:pPr marR="271780" algn="ctr">
              <a:lnSpc>
                <a:spcPct val="100000"/>
              </a:lnSpc>
              <a:spcBef>
                <a:spcPts val="915"/>
              </a:spcBef>
            </a:pPr>
            <a:r>
              <a:rPr sz="4550" spc="-90" dirty="0">
                <a:latin typeface="Verdana"/>
                <a:cs typeface="Verdana"/>
              </a:rPr>
              <a:t>https://moodle.ddpu.edu.ua/user/profile.php</a:t>
            </a:r>
            <a:endParaRPr sz="4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950">
              <a:latin typeface="Verdana"/>
              <a:cs typeface="Verdana"/>
            </a:endParaRPr>
          </a:p>
          <a:p>
            <a:pPr marR="128905" algn="ctr">
              <a:lnSpc>
                <a:spcPct val="100000"/>
              </a:lnSpc>
              <a:spcBef>
                <a:spcPts val="5"/>
              </a:spcBef>
            </a:pPr>
            <a:r>
              <a:rPr sz="4550" spc="-335" dirty="0">
                <a:latin typeface="Verdana"/>
                <a:cs typeface="Verdana"/>
              </a:rPr>
              <a:t>-</a:t>
            </a:r>
            <a:r>
              <a:rPr sz="4550" spc="-475" dirty="0">
                <a:latin typeface="Verdana"/>
                <a:cs typeface="Verdana"/>
              </a:rPr>
              <a:t> </a:t>
            </a:r>
            <a:r>
              <a:rPr sz="4550" b="1" spc="-360" dirty="0">
                <a:latin typeface="Verdana"/>
                <a:cs typeface="Verdana"/>
              </a:rPr>
              <a:t>e-mail</a:t>
            </a:r>
            <a:r>
              <a:rPr sz="4550" b="1" spc="-470" dirty="0">
                <a:latin typeface="Verdana"/>
                <a:cs typeface="Verdana"/>
              </a:rPr>
              <a:t> </a:t>
            </a:r>
            <a:r>
              <a:rPr sz="4550" b="1" spc="260" dirty="0">
                <a:latin typeface="Arial"/>
                <a:cs typeface="Arial"/>
              </a:rPr>
              <a:t>викладача</a:t>
            </a:r>
            <a:r>
              <a:rPr sz="4550" b="1" spc="-135" dirty="0">
                <a:latin typeface="Arial"/>
                <a:cs typeface="Arial"/>
              </a:rPr>
              <a:t> </a:t>
            </a:r>
            <a:r>
              <a:rPr sz="4550" spc="-170" dirty="0">
                <a:latin typeface="Verdana"/>
                <a:cs typeface="Verdana"/>
              </a:rPr>
              <a:t>y.y.muskharina@ddpu.edu.ua;</a:t>
            </a:r>
            <a:endParaRPr sz="4550">
              <a:latin typeface="Verdana"/>
              <a:cs typeface="Verdana"/>
            </a:endParaRPr>
          </a:p>
          <a:p>
            <a:pPr marR="271145" algn="ctr">
              <a:lnSpc>
                <a:spcPct val="100000"/>
              </a:lnSpc>
              <a:spcBef>
                <a:spcPts val="915"/>
              </a:spcBef>
            </a:pPr>
            <a:r>
              <a:rPr sz="4550" spc="-335" dirty="0">
                <a:latin typeface="Verdana"/>
                <a:cs typeface="Verdana"/>
              </a:rPr>
              <a:t>-</a:t>
            </a:r>
            <a:r>
              <a:rPr sz="4550" spc="-480" dirty="0">
                <a:latin typeface="Verdana"/>
                <a:cs typeface="Verdana"/>
              </a:rPr>
              <a:t> </a:t>
            </a:r>
            <a:r>
              <a:rPr sz="4550" b="1" spc="-190" dirty="0">
                <a:latin typeface="Arial"/>
                <a:cs typeface="Arial"/>
              </a:rPr>
              <a:t>с</a:t>
            </a:r>
            <a:r>
              <a:rPr sz="4550" b="1" spc="295" dirty="0">
                <a:latin typeface="Arial"/>
                <a:cs typeface="Arial"/>
              </a:rPr>
              <a:t>т</a:t>
            </a:r>
            <a:r>
              <a:rPr sz="4550" b="1" spc="45" dirty="0">
                <a:latin typeface="Arial"/>
                <a:cs typeface="Arial"/>
              </a:rPr>
              <a:t>о</a:t>
            </a:r>
            <a:r>
              <a:rPr sz="4550" b="1" spc="110" dirty="0">
                <a:latin typeface="Arial"/>
                <a:cs typeface="Arial"/>
              </a:rPr>
              <a:t>р</a:t>
            </a:r>
            <a:r>
              <a:rPr sz="4550" b="1" spc="130" dirty="0">
                <a:latin typeface="Arial"/>
                <a:cs typeface="Arial"/>
              </a:rPr>
              <a:t>ı</a:t>
            </a:r>
            <a:r>
              <a:rPr sz="4550" b="1" spc="270" dirty="0">
                <a:latin typeface="Arial"/>
                <a:cs typeface="Arial"/>
              </a:rPr>
              <a:t>н</a:t>
            </a:r>
            <a:r>
              <a:rPr sz="4550" b="1" spc="545" dirty="0">
                <a:latin typeface="Arial"/>
                <a:cs typeface="Arial"/>
              </a:rPr>
              <a:t>к</a:t>
            </a:r>
            <a:r>
              <a:rPr sz="4550" b="1" spc="229" dirty="0">
                <a:latin typeface="Arial"/>
                <a:cs typeface="Arial"/>
              </a:rPr>
              <a:t>а</a:t>
            </a:r>
            <a:r>
              <a:rPr sz="4550" b="1" spc="-190" dirty="0">
                <a:latin typeface="Arial"/>
                <a:cs typeface="Arial"/>
              </a:rPr>
              <a:t> </a:t>
            </a:r>
            <a:r>
              <a:rPr sz="4550" b="1" spc="545" dirty="0">
                <a:latin typeface="Arial"/>
                <a:cs typeface="Arial"/>
              </a:rPr>
              <a:t>к</a:t>
            </a:r>
            <a:r>
              <a:rPr sz="4550" b="1" spc="65" dirty="0">
                <a:latin typeface="Arial"/>
                <a:cs typeface="Arial"/>
              </a:rPr>
              <a:t>у</a:t>
            </a:r>
            <a:r>
              <a:rPr sz="4550" b="1" spc="110" dirty="0">
                <a:latin typeface="Arial"/>
                <a:cs typeface="Arial"/>
              </a:rPr>
              <a:t>р</a:t>
            </a:r>
            <a:r>
              <a:rPr sz="4550" b="1" spc="-190" dirty="0">
                <a:latin typeface="Arial"/>
                <a:cs typeface="Arial"/>
              </a:rPr>
              <a:t>с</a:t>
            </a:r>
            <a:r>
              <a:rPr sz="4550" b="1" spc="70" dirty="0">
                <a:latin typeface="Arial"/>
                <a:cs typeface="Arial"/>
              </a:rPr>
              <a:t>у</a:t>
            </a:r>
            <a:r>
              <a:rPr sz="4550" b="1" spc="-190" dirty="0">
                <a:latin typeface="Arial"/>
                <a:cs typeface="Arial"/>
              </a:rPr>
              <a:t> </a:t>
            </a:r>
            <a:r>
              <a:rPr sz="4550" b="1" spc="75" dirty="0">
                <a:latin typeface="Arial"/>
                <a:cs typeface="Arial"/>
              </a:rPr>
              <a:t>в</a:t>
            </a:r>
            <a:r>
              <a:rPr sz="4550" b="1" spc="-190" dirty="0">
                <a:latin typeface="Arial"/>
                <a:cs typeface="Arial"/>
              </a:rPr>
              <a:t> </a:t>
            </a:r>
            <a:r>
              <a:rPr sz="4550" b="1" spc="-105" dirty="0">
                <a:latin typeface="Verdana"/>
                <a:cs typeface="Verdana"/>
              </a:rPr>
              <a:t>M</a:t>
            </a:r>
            <a:r>
              <a:rPr sz="4550" b="1" spc="-270" dirty="0">
                <a:latin typeface="Verdana"/>
                <a:cs typeface="Verdana"/>
              </a:rPr>
              <a:t>oo</a:t>
            </a:r>
            <a:r>
              <a:rPr sz="4550" b="1" spc="-235" dirty="0">
                <a:latin typeface="Verdana"/>
                <a:cs typeface="Verdana"/>
              </a:rPr>
              <a:t>d</a:t>
            </a:r>
            <a:r>
              <a:rPr sz="4550" b="1" spc="-140" dirty="0">
                <a:latin typeface="Verdana"/>
                <a:cs typeface="Verdana"/>
              </a:rPr>
              <a:t>l</a:t>
            </a:r>
            <a:r>
              <a:rPr sz="4550" b="1" spc="-350" dirty="0">
                <a:latin typeface="Verdana"/>
                <a:cs typeface="Verdana"/>
              </a:rPr>
              <a:t>e</a:t>
            </a:r>
            <a:r>
              <a:rPr sz="4550" b="1" spc="-570" dirty="0">
                <a:latin typeface="Verdana"/>
                <a:cs typeface="Verdana"/>
              </a:rPr>
              <a:t>:</a:t>
            </a:r>
            <a:endParaRPr sz="4550">
              <a:latin typeface="Verdana"/>
              <a:cs typeface="Verdana"/>
            </a:endParaRPr>
          </a:p>
          <a:p>
            <a:pPr marR="271145" algn="ctr">
              <a:lnSpc>
                <a:spcPct val="100000"/>
              </a:lnSpc>
              <a:spcBef>
                <a:spcPts val="915"/>
              </a:spcBef>
            </a:pPr>
            <a:r>
              <a:rPr sz="4550" spc="-135" dirty="0">
                <a:latin typeface="Verdana"/>
                <a:cs typeface="Verdana"/>
              </a:rPr>
              <a:t>https://moodle.ddpu.edu.ua/course/view.php?id=1283</a:t>
            </a:r>
            <a:endParaRPr sz="4550">
              <a:latin typeface="Verdana"/>
              <a:cs typeface="Verdana"/>
            </a:endParaRPr>
          </a:p>
          <a:p>
            <a:pPr marL="50165" marR="179705" algn="ctr">
              <a:lnSpc>
                <a:spcPts val="6380"/>
              </a:lnSpc>
              <a:spcBef>
                <a:spcPts val="160"/>
              </a:spcBef>
            </a:pPr>
            <a:r>
              <a:rPr sz="4550" spc="-335" dirty="0">
                <a:latin typeface="Verdana"/>
                <a:cs typeface="Verdana"/>
              </a:rPr>
              <a:t>-</a:t>
            </a:r>
            <a:r>
              <a:rPr sz="4550" spc="-525" dirty="0">
                <a:latin typeface="Verdana"/>
                <a:cs typeface="Verdana"/>
              </a:rPr>
              <a:t> </a:t>
            </a:r>
            <a:r>
              <a:rPr sz="4550" b="1" spc="110" dirty="0">
                <a:latin typeface="Arial"/>
                <a:cs typeface="Arial"/>
              </a:rPr>
              <a:t>р</a:t>
            </a:r>
            <a:r>
              <a:rPr sz="4550" b="1" spc="45" dirty="0">
                <a:latin typeface="Arial"/>
                <a:cs typeface="Arial"/>
              </a:rPr>
              <a:t>о</a:t>
            </a:r>
            <a:r>
              <a:rPr sz="4550" b="1" spc="270" dirty="0">
                <a:latin typeface="Arial"/>
                <a:cs typeface="Arial"/>
              </a:rPr>
              <a:t>з</a:t>
            </a:r>
            <a:r>
              <a:rPr sz="4550" b="1" spc="545" dirty="0">
                <a:latin typeface="Arial"/>
                <a:cs typeface="Arial"/>
              </a:rPr>
              <a:t>к</a:t>
            </a:r>
            <a:r>
              <a:rPr sz="4550" b="1" spc="50" dirty="0">
                <a:latin typeface="Arial"/>
                <a:cs typeface="Arial"/>
              </a:rPr>
              <a:t>л</a:t>
            </a:r>
            <a:r>
              <a:rPr sz="4550" b="1" spc="225" dirty="0">
                <a:latin typeface="Arial"/>
                <a:cs typeface="Arial"/>
              </a:rPr>
              <a:t>а</a:t>
            </a:r>
            <a:r>
              <a:rPr sz="4550" b="1" spc="145" dirty="0">
                <a:latin typeface="Arial"/>
                <a:cs typeface="Arial"/>
              </a:rPr>
              <a:t>д</a:t>
            </a:r>
            <a:r>
              <a:rPr sz="4550" b="1" spc="-190" dirty="0">
                <a:latin typeface="Arial"/>
                <a:cs typeface="Arial"/>
              </a:rPr>
              <a:t> </a:t>
            </a:r>
            <a:r>
              <a:rPr sz="4550" b="1" spc="545" dirty="0">
                <a:latin typeface="Arial"/>
                <a:cs typeface="Arial"/>
              </a:rPr>
              <a:t>к</a:t>
            </a:r>
            <a:r>
              <a:rPr sz="4550" b="1" spc="45" dirty="0">
                <a:latin typeface="Arial"/>
                <a:cs typeface="Arial"/>
              </a:rPr>
              <a:t>о</a:t>
            </a:r>
            <a:r>
              <a:rPr sz="4550" b="1" spc="270" dirty="0">
                <a:latin typeface="Arial"/>
                <a:cs typeface="Arial"/>
              </a:rPr>
              <a:t>н</a:t>
            </a:r>
            <a:r>
              <a:rPr sz="4550" b="1" spc="-190" dirty="0">
                <a:latin typeface="Arial"/>
                <a:cs typeface="Arial"/>
              </a:rPr>
              <a:t>с</a:t>
            </a:r>
            <a:r>
              <a:rPr sz="4550" b="1" spc="65" dirty="0">
                <a:latin typeface="Arial"/>
                <a:cs typeface="Arial"/>
              </a:rPr>
              <a:t>у</a:t>
            </a:r>
            <a:r>
              <a:rPr sz="4550" b="1" spc="50" dirty="0">
                <a:latin typeface="Arial"/>
                <a:cs typeface="Arial"/>
              </a:rPr>
              <a:t>л</a:t>
            </a:r>
            <a:r>
              <a:rPr sz="4550" b="1" spc="5" dirty="0">
                <a:latin typeface="Arial"/>
                <a:cs typeface="Arial"/>
              </a:rPr>
              <a:t>ь</a:t>
            </a:r>
            <a:r>
              <a:rPr sz="4550" b="1" spc="295" dirty="0">
                <a:latin typeface="Arial"/>
                <a:cs typeface="Arial"/>
              </a:rPr>
              <a:t>т</a:t>
            </a:r>
            <a:r>
              <a:rPr sz="4550" b="1" spc="225" dirty="0">
                <a:latin typeface="Arial"/>
                <a:cs typeface="Arial"/>
              </a:rPr>
              <a:t>а</a:t>
            </a:r>
            <a:r>
              <a:rPr sz="4550" b="1" spc="340" dirty="0">
                <a:latin typeface="Arial"/>
                <a:cs typeface="Arial"/>
              </a:rPr>
              <a:t>ц</a:t>
            </a:r>
            <a:r>
              <a:rPr sz="4550" b="1" spc="130" dirty="0">
                <a:latin typeface="Arial"/>
                <a:cs typeface="Arial"/>
              </a:rPr>
              <a:t>ı</a:t>
            </a:r>
            <a:r>
              <a:rPr sz="4550" b="1" spc="490" dirty="0">
                <a:latin typeface="Arial"/>
                <a:cs typeface="Arial"/>
              </a:rPr>
              <a:t>й</a:t>
            </a:r>
            <a:r>
              <a:rPr sz="4550" b="1" spc="-570" dirty="0">
                <a:latin typeface="Verdana"/>
                <a:cs typeface="Verdana"/>
              </a:rPr>
              <a:t>:</a:t>
            </a:r>
            <a:r>
              <a:rPr sz="4550" b="1" spc="-434" dirty="0">
                <a:latin typeface="Verdana"/>
                <a:cs typeface="Verdana"/>
              </a:rPr>
              <a:t> </a:t>
            </a:r>
            <a:r>
              <a:rPr sz="4550" spc="240" dirty="0">
                <a:latin typeface="Lucida Sans Unicode"/>
                <a:cs typeface="Lucida Sans Unicode"/>
              </a:rPr>
              <a:t>в</a:t>
            </a:r>
            <a:r>
              <a:rPr sz="4550" spc="-140" dirty="0">
                <a:latin typeface="Lucida Sans Unicode"/>
                <a:cs typeface="Lucida Sans Unicode"/>
              </a:rPr>
              <a:t>ı</a:t>
            </a:r>
            <a:r>
              <a:rPr sz="4550" spc="240" dirty="0">
                <a:latin typeface="Lucida Sans Unicode"/>
                <a:cs typeface="Lucida Sans Unicode"/>
              </a:rPr>
              <a:t>в</a:t>
            </a:r>
            <a:r>
              <a:rPr sz="4550" spc="-75" dirty="0">
                <a:latin typeface="Lucida Sans Unicode"/>
                <a:cs typeface="Lucida Sans Unicode"/>
              </a:rPr>
              <a:t>т</a:t>
            </a:r>
            <a:r>
              <a:rPr sz="4550" spc="-35" dirty="0">
                <a:latin typeface="Lucida Sans Unicode"/>
                <a:cs typeface="Lucida Sans Unicode"/>
              </a:rPr>
              <a:t>о</a:t>
            </a:r>
            <a:r>
              <a:rPr sz="4550" spc="-60" dirty="0">
                <a:latin typeface="Lucida Sans Unicode"/>
                <a:cs typeface="Lucida Sans Unicode"/>
              </a:rPr>
              <a:t>р</a:t>
            </a:r>
            <a:r>
              <a:rPr sz="4550" spc="-35" dirty="0">
                <a:latin typeface="Lucida Sans Unicode"/>
                <a:cs typeface="Lucida Sans Unicode"/>
              </a:rPr>
              <a:t>о</a:t>
            </a:r>
            <a:r>
              <a:rPr sz="4550" spc="-25" dirty="0">
                <a:latin typeface="Lucida Sans Unicode"/>
                <a:cs typeface="Lucida Sans Unicode"/>
              </a:rPr>
              <a:t>к</a:t>
            </a:r>
            <a:r>
              <a:rPr sz="4550" spc="-320" dirty="0">
                <a:latin typeface="Lucida Sans Unicode"/>
                <a:cs typeface="Lucida Sans Unicode"/>
              </a:rPr>
              <a:t> </a:t>
            </a:r>
            <a:r>
              <a:rPr sz="4550" spc="50" dirty="0">
                <a:latin typeface="Lucida Sans Unicode"/>
                <a:cs typeface="Lucida Sans Unicode"/>
              </a:rPr>
              <a:t>з</a:t>
            </a:r>
            <a:r>
              <a:rPr sz="4550" spc="-320" dirty="0">
                <a:latin typeface="Lucida Sans Unicode"/>
                <a:cs typeface="Lucida Sans Unicode"/>
              </a:rPr>
              <a:t> </a:t>
            </a:r>
            <a:r>
              <a:rPr sz="4550" spc="-459" dirty="0">
                <a:latin typeface="Verdana"/>
                <a:cs typeface="Verdana"/>
              </a:rPr>
              <a:t>1</a:t>
            </a:r>
            <a:r>
              <a:rPr sz="4550" spc="-135" dirty="0">
                <a:latin typeface="Verdana"/>
                <a:cs typeface="Verdana"/>
              </a:rPr>
              <a:t>4</a:t>
            </a:r>
            <a:r>
              <a:rPr sz="4550" spc="-455" dirty="0">
                <a:latin typeface="Verdana"/>
                <a:cs typeface="Verdana"/>
              </a:rPr>
              <a:t>.</a:t>
            </a:r>
            <a:r>
              <a:rPr sz="4550" spc="-250" dirty="0">
                <a:latin typeface="Verdana"/>
                <a:cs typeface="Verdana"/>
              </a:rPr>
              <a:t>3</a:t>
            </a:r>
            <a:r>
              <a:rPr sz="4550" spc="315" dirty="0">
                <a:latin typeface="Verdana"/>
                <a:cs typeface="Verdana"/>
              </a:rPr>
              <a:t>0</a:t>
            </a:r>
            <a:r>
              <a:rPr sz="4550" spc="-480" dirty="0">
                <a:latin typeface="Verdana"/>
                <a:cs typeface="Verdana"/>
              </a:rPr>
              <a:t> </a:t>
            </a:r>
            <a:r>
              <a:rPr sz="4550" spc="-409" dirty="0">
                <a:latin typeface="Lucida Sans Unicode"/>
                <a:cs typeface="Lucida Sans Unicode"/>
              </a:rPr>
              <a:t>д</a:t>
            </a:r>
            <a:r>
              <a:rPr sz="4550" spc="-30" dirty="0">
                <a:latin typeface="Lucida Sans Unicode"/>
                <a:cs typeface="Lucida Sans Unicode"/>
              </a:rPr>
              <a:t>о</a:t>
            </a:r>
            <a:r>
              <a:rPr sz="4550" spc="-320" dirty="0">
                <a:latin typeface="Lucida Sans Unicode"/>
                <a:cs typeface="Lucida Sans Unicode"/>
              </a:rPr>
              <a:t> </a:t>
            </a:r>
            <a:r>
              <a:rPr sz="4550" spc="-459" dirty="0">
                <a:latin typeface="Verdana"/>
                <a:cs typeface="Verdana"/>
              </a:rPr>
              <a:t>1</a:t>
            </a:r>
            <a:r>
              <a:rPr sz="4550" spc="-200" dirty="0">
                <a:latin typeface="Verdana"/>
                <a:cs typeface="Verdana"/>
              </a:rPr>
              <a:t>5</a:t>
            </a:r>
            <a:r>
              <a:rPr sz="4550" spc="-455" dirty="0">
                <a:latin typeface="Verdana"/>
                <a:cs typeface="Verdana"/>
              </a:rPr>
              <a:t>.</a:t>
            </a:r>
            <a:r>
              <a:rPr sz="4550" spc="-250" dirty="0">
                <a:latin typeface="Verdana"/>
                <a:cs typeface="Verdana"/>
              </a:rPr>
              <a:t>3</a:t>
            </a:r>
            <a:r>
              <a:rPr sz="4550" spc="315" dirty="0">
                <a:latin typeface="Verdana"/>
                <a:cs typeface="Verdana"/>
              </a:rPr>
              <a:t>0</a:t>
            </a:r>
            <a:r>
              <a:rPr sz="4550" spc="-480" dirty="0">
                <a:latin typeface="Verdana"/>
                <a:cs typeface="Verdana"/>
              </a:rPr>
              <a:t> </a:t>
            </a:r>
            <a:r>
              <a:rPr sz="4550" spc="-270" dirty="0">
                <a:latin typeface="Lucida Sans Unicode"/>
                <a:cs typeface="Lucida Sans Unicode"/>
              </a:rPr>
              <a:t>г</a:t>
            </a:r>
            <a:r>
              <a:rPr sz="4550" spc="-35" dirty="0">
                <a:latin typeface="Lucida Sans Unicode"/>
                <a:cs typeface="Lucida Sans Unicode"/>
              </a:rPr>
              <a:t>о</a:t>
            </a:r>
            <a:r>
              <a:rPr sz="4550" spc="-409" dirty="0">
                <a:latin typeface="Lucida Sans Unicode"/>
                <a:cs typeface="Lucida Sans Unicode"/>
              </a:rPr>
              <a:t>д</a:t>
            </a:r>
            <a:r>
              <a:rPr sz="4550" spc="-445" dirty="0">
                <a:latin typeface="Verdana"/>
                <a:cs typeface="Verdana"/>
              </a:rPr>
              <a:t>.  </a:t>
            </a:r>
            <a:r>
              <a:rPr sz="4550" spc="-145" dirty="0">
                <a:latin typeface="Verdana"/>
                <a:cs typeface="Verdana"/>
              </a:rPr>
              <a:t>https://meet.google.com/yfx-ktvw-uyn</a:t>
            </a:r>
            <a:endParaRPr sz="4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7391" y="1265321"/>
            <a:ext cx="17333595" cy="8712200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R="153035" algn="ctr">
              <a:lnSpc>
                <a:spcPct val="100000"/>
              </a:lnSpc>
              <a:spcBef>
                <a:spcPts val="1530"/>
              </a:spcBef>
            </a:pPr>
            <a:r>
              <a:rPr sz="4800" spc="-229" dirty="0">
                <a:solidFill>
                  <a:srgbClr val="800F1C"/>
                </a:solidFill>
                <a:latin typeface="Lucida Sans Unicode"/>
                <a:cs typeface="Lucida Sans Unicode"/>
              </a:rPr>
              <a:t>А</a:t>
            </a:r>
            <a:r>
              <a:rPr sz="4800" spc="65" dirty="0">
                <a:solidFill>
                  <a:srgbClr val="800F1C"/>
                </a:solidFill>
                <a:latin typeface="Lucida Sans Unicode"/>
                <a:cs typeface="Lucida Sans Unicode"/>
              </a:rPr>
              <a:t>н</a:t>
            </a:r>
            <a:r>
              <a:rPr sz="4800" spc="-35" dirty="0">
                <a:solidFill>
                  <a:srgbClr val="800F1C"/>
                </a:solidFill>
                <a:latin typeface="Lucida Sans Unicode"/>
                <a:cs typeface="Lucida Sans Unicode"/>
              </a:rPr>
              <a:t>о</a:t>
            </a:r>
            <a:r>
              <a:rPr sz="4800" spc="-80" dirty="0">
                <a:solidFill>
                  <a:srgbClr val="800F1C"/>
                </a:solidFill>
                <a:latin typeface="Lucida Sans Unicode"/>
                <a:cs typeface="Lucida Sans Unicode"/>
              </a:rPr>
              <a:t>т</a:t>
            </a:r>
            <a:r>
              <a:rPr sz="4800" spc="50" dirty="0">
                <a:solidFill>
                  <a:srgbClr val="800F1C"/>
                </a:solidFill>
                <a:latin typeface="Lucida Sans Unicode"/>
                <a:cs typeface="Lucida Sans Unicode"/>
              </a:rPr>
              <a:t>а</a:t>
            </a:r>
            <a:r>
              <a:rPr sz="4800" spc="-165" dirty="0">
                <a:solidFill>
                  <a:srgbClr val="800F1C"/>
                </a:solidFill>
                <a:latin typeface="Lucida Sans Unicode"/>
                <a:cs typeface="Lucida Sans Unicode"/>
              </a:rPr>
              <a:t>ц</a:t>
            </a:r>
            <a:r>
              <a:rPr sz="4800" spc="-150" dirty="0">
                <a:solidFill>
                  <a:srgbClr val="800F1C"/>
                </a:solidFill>
                <a:latin typeface="Lucida Sans Unicode"/>
                <a:cs typeface="Lucida Sans Unicode"/>
              </a:rPr>
              <a:t>ı</a:t>
            </a:r>
            <a:r>
              <a:rPr sz="4800" spc="250" dirty="0">
                <a:solidFill>
                  <a:srgbClr val="800F1C"/>
                </a:solidFill>
                <a:latin typeface="Lucida Sans Unicode"/>
                <a:cs typeface="Lucida Sans Unicode"/>
              </a:rPr>
              <a:t>я</a:t>
            </a:r>
            <a:r>
              <a:rPr sz="4800" spc="-254" dirty="0">
                <a:solidFill>
                  <a:srgbClr val="800F1C"/>
                </a:solidFill>
                <a:latin typeface="Lucida Sans Unicode"/>
                <a:cs typeface="Lucida Sans Unicode"/>
              </a:rPr>
              <a:t> </a:t>
            </a:r>
            <a:r>
              <a:rPr sz="4800" spc="-425" dirty="0">
                <a:solidFill>
                  <a:srgbClr val="800F1C"/>
                </a:solidFill>
                <a:latin typeface="Lucida Sans Unicode"/>
                <a:cs typeface="Lucida Sans Unicode"/>
              </a:rPr>
              <a:t>д</a:t>
            </a:r>
            <a:r>
              <a:rPr sz="4800" spc="-30" dirty="0">
                <a:solidFill>
                  <a:srgbClr val="800F1C"/>
                </a:solidFill>
                <a:latin typeface="Lucida Sans Unicode"/>
                <a:cs typeface="Lucida Sans Unicode"/>
              </a:rPr>
              <a:t>о</a:t>
            </a:r>
            <a:r>
              <a:rPr sz="4800" spc="-254" dirty="0">
                <a:solidFill>
                  <a:srgbClr val="800F1C"/>
                </a:solidFill>
                <a:latin typeface="Lucida Sans Unicode"/>
                <a:cs typeface="Lucida Sans Unicode"/>
              </a:rPr>
              <a:t> </a:t>
            </a:r>
            <a:r>
              <a:rPr sz="4800" spc="-425" dirty="0">
                <a:solidFill>
                  <a:srgbClr val="800F1C"/>
                </a:solidFill>
                <a:latin typeface="Lucida Sans Unicode"/>
                <a:cs typeface="Lucida Sans Unicode"/>
              </a:rPr>
              <a:t>д</a:t>
            </a:r>
            <a:r>
              <a:rPr sz="4800" spc="90" dirty="0">
                <a:solidFill>
                  <a:srgbClr val="800F1C"/>
                </a:solidFill>
                <a:latin typeface="Lucida Sans Unicode"/>
                <a:cs typeface="Lucida Sans Unicode"/>
              </a:rPr>
              <a:t>и</a:t>
            </a:r>
            <a:r>
              <a:rPr sz="4800" spc="-145" dirty="0">
                <a:solidFill>
                  <a:srgbClr val="800F1C"/>
                </a:solidFill>
                <a:latin typeface="Lucida Sans Unicode"/>
                <a:cs typeface="Lucida Sans Unicode"/>
              </a:rPr>
              <a:t>с</a:t>
            </a:r>
            <a:r>
              <a:rPr sz="4800" spc="-165" dirty="0">
                <a:solidFill>
                  <a:srgbClr val="800F1C"/>
                </a:solidFill>
                <a:latin typeface="Lucida Sans Unicode"/>
                <a:cs typeface="Lucida Sans Unicode"/>
              </a:rPr>
              <a:t>ц</a:t>
            </a:r>
            <a:r>
              <a:rPr sz="4800" spc="90" dirty="0">
                <a:solidFill>
                  <a:srgbClr val="800F1C"/>
                </a:solidFill>
                <a:latin typeface="Lucida Sans Unicode"/>
                <a:cs typeface="Lucida Sans Unicode"/>
              </a:rPr>
              <a:t>и</a:t>
            </a:r>
            <a:r>
              <a:rPr sz="4800" dirty="0">
                <a:solidFill>
                  <a:srgbClr val="800F1C"/>
                </a:solidFill>
                <a:latin typeface="Lucida Sans Unicode"/>
                <a:cs typeface="Lucida Sans Unicode"/>
              </a:rPr>
              <a:t>п</a:t>
            </a:r>
            <a:r>
              <a:rPr sz="4800" spc="-35" dirty="0">
                <a:solidFill>
                  <a:srgbClr val="800F1C"/>
                </a:solidFill>
                <a:latin typeface="Lucida Sans Unicode"/>
                <a:cs typeface="Lucida Sans Unicode"/>
              </a:rPr>
              <a:t>л</a:t>
            </a:r>
            <a:r>
              <a:rPr sz="4800" spc="-150" dirty="0">
                <a:solidFill>
                  <a:srgbClr val="800F1C"/>
                </a:solidFill>
                <a:latin typeface="Lucida Sans Unicode"/>
                <a:cs typeface="Lucida Sans Unicode"/>
              </a:rPr>
              <a:t>ı</a:t>
            </a:r>
            <a:r>
              <a:rPr sz="4800" spc="65" dirty="0">
                <a:solidFill>
                  <a:srgbClr val="800F1C"/>
                </a:solidFill>
                <a:latin typeface="Lucida Sans Unicode"/>
                <a:cs typeface="Lucida Sans Unicode"/>
              </a:rPr>
              <a:t>н</a:t>
            </a:r>
            <a:r>
              <a:rPr sz="4800" spc="90" dirty="0">
                <a:solidFill>
                  <a:srgbClr val="800F1C"/>
                </a:solidFill>
                <a:latin typeface="Lucida Sans Unicode"/>
                <a:cs typeface="Lucida Sans Unicode"/>
              </a:rPr>
              <a:t>и</a:t>
            </a:r>
            <a:r>
              <a:rPr sz="3850" spc="235" dirty="0">
                <a:solidFill>
                  <a:srgbClr val="800F1C"/>
                </a:solidFill>
                <a:latin typeface="Calibri"/>
                <a:cs typeface="Calibri"/>
              </a:rPr>
              <a:t>:</a:t>
            </a:r>
            <a:endParaRPr sz="3850">
              <a:latin typeface="Calibri"/>
              <a:cs typeface="Calibri"/>
            </a:endParaRPr>
          </a:p>
          <a:p>
            <a:pPr marL="12700" marR="5080" indent="-635" algn="ctr">
              <a:lnSpc>
                <a:spcPct val="117200"/>
              </a:lnSpc>
              <a:spcBef>
                <a:spcPts val="450"/>
              </a:spcBef>
            </a:pPr>
            <a:r>
              <a:rPr sz="4800" spc="-60" dirty="0">
                <a:latin typeface="Lucida Sans Unicode"/>
                <a:cs typeface="Lucida Sans Unicode"/>
              </a:rPr>
              <a:t>дисциплıна </a:t>
            </a:r>
            <a:r>
              <a:rPr sz="4800" spc="220" dirty="0">
                <a:latin typeface="Verdana"/>
                <a:cs typeface="Verdana"/>
              </a:rPr>
              <a:t>«</a:t>
            </a:r>
            <a:r>
              <a:rPr sz="4800" b="1" spc="220" dirty="0">
                <a:latin typeface="Arial"/>
                <a:cs typeface="Arial"/>
              </a:rPr>
              <a:t>Медико</a:t>
            </a:r>
            <a:r>
              <a:rPr sz="4800" b="1" spc="220" dirty="0">
                <a:latin typeface="Verdana"/>
                <a:cs typeface="Verdana"/>
              </a:rPr>
              <a:t>-</a:t>
            </a:r>
            <a:r>
              <a:rPr sz="4800" b="1" spc="220" dirty="0">
                <a:latin typeface="Arial"/>
                <a:cs typeface="Arial"/>
              </a:rPr>
              <a:t>педагогıчний </a:t>
            </a:r>
            <a:r>
              <a:rPr sz="4800" b="1" spc="185" dirty="0">
                <a:latin typeface="Arial"/>
                <a:cs typeface="Arial"/>
              </a:rPr>
              <a:t>контроль </a:t>
            </a:r>
            <a:r>
              <a:rPr sz="4800" b="1" spc="295" dirty="0">
                <a:latin typeface="Arial"/>
                <a:cs typeface="Arial"/>
              </a:rPr>
              <a:t>при </a:t>
            </a:r>
            <a:r>
              <a:rPr sz="4800" b="1" spc="300" dirty="0">
                <a:latin typeface="Arial"/>
                <a:cs typeface="Arial"/>
              </a:rPr>
              <a:t> </a:t>
            </a:r>
            <a:r>
              <a:rPr sz="4800" b="1" spc="50" dirty="0">
                <a:latin typeface="Arial"/>
                <a:cs typeface="Arial"/>
              </a:rPr>
              <a:t>о</a:t>
            </a:r>
            <a:r>
              <a:rPr sz="4800" b="1" spc="120" dirty="0">
                <a:latin typeface="Arial"/>
                <a:cs typeface="Arial"/>
              </a:rPr>
              <a:t>р</a:t>
            </a:r>
            <a:r>
              <a:rPr sz="4800" b="1" spc="300" dirty="0">
                <a:latin typeface="Arial"/>
                <a:cs typeface="Arial"/>
              </a:rPr>
              <a:t>г</a:t>
            </a:r>
            <a:r>
              <a:rPr sz="4800" b="1" spc="240" dirty="0">
                <a:latin typeface="Arial"/>
                <a:cs typeface="Arial"/>
              </a:rPr>
              <a:t>а</a:t>
            </a:r>
            <a:r>
              <a:rPr sz="4800" b="1" spc="290" dirty="0">
                <a:latin typeface="Arial"/>
                <a:cs typeface="Arial"/>
              </a:rPr>
              <a:t>н</a:t>
            </a:r>
            <a:r>
              <a:rPr sz="4800" b="1" spc="130" dirty="0">
                <a:latin typeface="Arial"/>
                <a:cs typeface="Arial"/>
              </a:rPr>
              <a:t>ı</a:t>
            </a:r>
            <a:r>
              <a:rPr sz="4800" b="1" spc="290" dirty="0">
                <a:latin typeface="Arial"/>
                <a:cs typeface="Arial"/>
              </a:rPr>
              <a:t>з</a:t>
            </a:r>
            <a:r>
              <a:rPr sz="4800" b="1" spc="240" dirty="0">
                <a:latin typeface="Arial"/>
                <a:cs typeface="Arial"/>
              </a:rPr>
              <a:t>а</a:t>
            </a:r>
            <a:r>
              <a:rPr sz="4800" b="1" spc="365" dirty="0">
                <a:latin typeface="Arial"/>
                <a:cs typeface="Arial"/>
              </a:rPr>
              <a:t>ц</a:t>
            </a:r>
            <a:r>
              <a:rPr sz="4800" b="1" spc="130" dirty="0">
                <a:latin typeface="Arial"/>
                <a:cs typeface="Arial"/>
              </a:rPr>
              <a:t>ı</a:t>
            </a:r>
            <a:r>
              <a:rPr sz="4800" b="1" spc="120" dirty="0">
                <a:latin typeface="Arial"/>
                <a:cs typeface="Arial"/>
              </a:rPr>
              <a:t>ї</a:t>
            </a:r>
            <a:r>
              <a:rPr sz="4800" b="1" spc="-195" dirty="0">
                <a:latin typeface="Arial"/>
                <a:cs typeface="Arial"/>
              </a:rPr>
              <a:t> </a:t>
            </a:r>
            <a:r>
              <a:rPr sz="4800" b="1" spc="290" dirty="0">
                <a:latin typeface="Arial"/>
                <a:cs typeface="Arial"/>
              </a:rPr>
              <a:t>з</a:t>
            </a:r>
            <a:r>
              <a:rPr sz="4800" b="1" spc="240" dirty="0">
                <a:latin typeface="Arial"/>
                <a:cs typeface="Arial"/>
              </a:rPr>
              <a:t>а</a:t>
            </a:r>
            <a:r>
              <a:rPr sz="4800" b="1" spc="290" dirty="0">
                <a:latin typeface="Arial"/>
                <a:cs typeface="Arial"/>
              </a:rPr>
              <a:t>н</a:t>
            </a:r>
            <a:r>
              <a:rPr sz="4800" b="1" spc="55" dirty="0">
                <a:latin typeface="Arial"/>
                <a:cs typeface="Arial"/>
              </a:rPr>
              <a:t>я</a:t>
            </a:r>
            <a:r>
              <a:rPr sz="4800" b="1" spc="315" dirty="0">
                <a:latin typeface="Arial"/>
                <a:cs typeface="Arial"/>
              </a:rPr>
              <a:t>т</a:t>
            </a:r>
            <a:r>
              <a:rPr sz="4800" b="1" spc="15" dirty="0">
                <a:latin typeface="Arial"/>
                <a:cs typeface="Arial"/>
              </a:rPr>
              <a:t>ь</a:t>
            </a:r>
            <a:r>
              <a:rPr sz="4800" b="1" spc="-195" dirty="0">
                <a:latin typeface="Arial"/>
                <a:cs typeface="Arial"/>
              </a:rPr>
              <a:t> </a:t>
            </a:r>
            <a:r>
              <a:rPr sz="4800" b="1" spc="-275" dirty="0">
                <a:latin typeface="Arial"/>
                <a:cs typeface="Arial"/>
              </a:rPr>
              <a:t>ф</a:t>
            </a:r>
            <a:r>
              <a:rPr sz="4800" b="1" spc="130" dirty="0">
                <a:latin typeface="Arial"/>
                <a:cs typeface="Arial"/>
              </a:rPr>
              <a:t>ı</a:t>
            </a:r>
            <a:r>
              <a:rPr sz="4800" b="1" spc="290" dirty="0">
                <a:latin typeface="Arial"/>
                <a:cs typeface="Arial"/>
              </a:rPr>
              <a:t>з</a:t>
            </a:r>
            <a:r>
              <a:rPr sz="4800" b="1" spc="520" dirty="0">
                <a:latin typeface="Arial"/>
                <a:cs typeface="Arial"/>
              </a:rPr>
              <a:t>и</a:t>
            </a:r>
            <a:r>
              <a:rPr sz="4800" b="1" spc="375" dirty="0">
                <a:latin typeface="Arial"/>
                <a:cs typeface="Arial"/>
              </a:rPr>
              <a:t>ч</a:t>
            </a:r>
            <a:r>
              <a:rPr sz="4800" b="1" spc="290" dirty="0">
                <a:latin typeface="Arial"/>
                <a:cs typeface="Arial"/>
              </a:rPr>
              <a:t>н</a:t>
            </a:r>
            <a:r>
              <a:rPr sz="4800" b="1" spc="50" dirty="0">
                <a:latin typeface="Arial"/>
                <a:cs typeface="Arial"/>
              </a:rPr>
              <a:t>о</a:t>
            </a:r>
            <a:r>
              <a:rPr sz="4800" b="1" spc="135" dirty="0">
                <a:latin typeface="Arial"/>
                <a:cs typeface="Arial"/>
              </a:rPr>
              <a:t>ю</a:t>
            </a:r>
            <a:r>
              <a:rPr sz="4800" b="1" spc="-195" dirty="0">
                <a:latin typeface="Arial"/>
                <a:cs typeface="Arial"/>
              </a:rPr>
              <a:t> </a:t>
            </a:r>
            <a:r>
              <a:rPr sz="4800" b="1" spc="580" dirty="0">
                <a:latin typeface="Arial"/>
                <a:cs typeface="Arial"/>
              </a:rPr>
              <a:t>к</a:t>
            </a:r>
            <a:r>
              <a:rPr sz="4800" b="1" spc="70" dirty="0">
                <a:latin typeface="Arial"/>
                <a:cs typeface="Arial"/>
              </a:rPr>
              <a:t>у</a:t>
            </a:r>
            <a:r>
              <a:rPr sz="4800" b="1" spc="60" dirty="0">
                <a:latin typeface="Arial"/>
                <a:cs typeface="Arial"/>
              </a:rPr>
              <a:t>л</a:t>
            </a:r>
            <a:r>
              <a:rPr sz="4800" b="1" spc="10" dirty="0">
                <a:latin typeface="Arial"/>
                <a:cs typeface="Arial"/>
              </a:rPr>
              <a:t>ь</a:t>
            </a:r>
            <a:r>
              <a:rPr sz="4800" b="1" spc="315" dirty="0">
                <a:latin typeface="Arial"/>
                <a:cs typeface="Arial"/>
              </a:rPr>
              <a:t>т</a:t>
            </a:r>
            <a:r>
              <a:rPr sz="4800" b="1" spc="70" dirty="0">
                <a:latin typeface="Arial"/>
                <a:cs typeface="Arial"/>
              </a:rPr>
              <a:t>у</a:t>
            </a:r>
            <a:r>
              <a:rPr sz="4800" b="1" spc="120" dirty="0">
                <a:latin typeface="Arial"/>
                <a:cs typeface="Arial"/>
              </a:rPr>
              <a:t>р</a:t>
            </a:r>
            <a:r>
              <a:rPr sz="4800" b="1" spc="50" dirty="0">
                <a:latin typeface="Arial"/>
                <a:cs typeface="Arial"/>
              </a:rPr>
              <a:t>о</a:t>
            </a:r>
            <a:r>
              <a:rPr sz="4800" b="1" spc="135" dirty="0">
                <a:latin typeface="Arial"/>
                <a:cs typeface="Arial"/>
              </a:rPr>
              <a:t>ю</a:t>
            </a:r>
            <a:r>
              <a:rPr sz="4800" spc="-455" dirty="0">
                <a:latin typeface="Verdana"/>
                <a:cs typeface="Verdana"/>
              </a:rPr>
              <a:t>»</a:t>
            </a:r>
            <a:r>
              <a:rPr sz="4800" spc="-505" dirty="0">
                <a:latin typeface="Verdana"/>
                <a:cs typeface="Verdana"/>
              </a:rPr>
              <a:t> </a:t>
            </a:r>
            <a:r>
              <a:rPr sz="4800" spc="-145" dirty="0">
                <a:latin typeface="Lucida Sans Unicode"/>
                <a:cs typeface="Lucida Sans Unicode"/>
              </a:rPr>
              <a:t>с</a:t>
            </a:r>
            <a:r>
              <a:rPr sz="4800" spc="-380" dirty="0">
                <a:latin typeface="Lucida Sans Unicode"/>
                <a:cs typeface="Lucida Sans Unicode"/>
              </a:rPr>
              <a:t>ф</a:t>
            </a:r>
            <a:r>
              <a:rPr sz="4800" spc="-35" dirty="0">
                <a:latin typeface="Lucida Sans Unicode"/>
                <a:cs typeface="Lucida Sans Unicode"/>
              </a:rPr>
              <a:t>о</a:t>
            </a:r>
            <a:r>
              <a:rPr sz="4800" spc="-60" dirty="0">
                <a:latin typeface="Lucida Sans Unicode"/>
                <a:cs typeface="Lucida Sans Unicode"/>
              </a:rPr>
              <a:t>р</a:t>
            </a:r>
            <a:r>
              <a:rPr sz="4800" spc="110" dirty="0">
                <a:latin typeface="Lucida Sans Unicode"/>
                <a:cs typeface="Lucida Sans Unicode"/>
              </a:rPr>
              <a:t>м</a:t>
            </a:r>
            <a:r>
              <a:rPr sz="4800" spc="-35" dirty="0">
                <a:latin typeface="Lucida Sans Unicode"/>
                <a:cs typeface="Lucida Sans Unicode"/>
              </a:rPr>
              <a:t>о</a:t>
            </a:r>
            <a:r>
              <a:rPr sz="4800" spc="254" dirty="0">
                <a:latin typeface="Lucida Sans Unicode"/>
                <a:cs typeface="Lucida Sans Unicode"/>
              </a:rPr>
              <a:t>в</a:t>
            </a:r>
            <a:r>
              <a:rPr sz="4800" spc="50" dirty="0">
                <a:latin typeface="Lucida Sans Unicode"/>
                <a:cs typeface="Lucida Sans Unicode"/>
              </a:rPr>
              <a:t>а</a:t>
            </a:r>
            <a:r>
              <a:rPr sz="4800" spc="65" dirty="0">
                <a:latin typeface="Lucida Sans Unicode"/>
                <a:cs typeface="Lucida Sans Unicode"/>
              </a:rPr>
              <a:t>н</a:t>
            </a:r>
            <a:r>
              <a:rPr sz="4800" spc="40" dirty="0">
                <a:latin typeface="Lucida Sans Unicode"/>
                <a:cs typeface="Lucida Sans Unicode"/>
              </a:rPr>
              <a:t>а  </a:t>
            </a:r>
            <a:r>
              <a:rPr sz="4800" spc="-65" dirty="0">
                <a:latin typeface="Lucida Sans Unicode"/>
                <a:cs typeface="Lucida Sans Unicode"/>
              </a:rPr>
              <a:t>вıдповıдно </a:t>
            </a:r>
            <a:r>
              <a:rPr sz="4800" spc="-225" dirty="0">
                <a:latin typeface="Lucida Sans Unicode"/>
                <a:cs typeface="Lucida Sans Unicode"/>
              </a:rPr>
              <a:t>до </a:t>
            </a:r>
            <a:r>
              <a:rPr sz="4800" spc="-40" dirty="0">
                <a:latin typeface="Lucida Sans Unicode"/>
                <a:cs typeface="Lucida Sans Unicode"/>
              </a:rPr>
              <a:t>освıтньо</a:t>
            </a:r>
            <a:r>
              <a:rPr sz="4800" spc="-40" dirty="0">
                <a:latin typeface="Verdana"/>
                <a:cs typeface="Verdana"/>
              </a:rPr>
              <a:t>-</a:t>
            </a:r>
            <a:r>
              <a:rPr sz="4800" spc="-40" dirty="0">
                <a:latin typeface="Lucida Sans Unicode"/>
                <a:cs typeface="Lucida Sans Unicode"/>
              </a:rPr>
              <a:t>професıйної </a:t>
            </a:r>
            <a:r>
              <a:rPr sz="4800" spc="-20" dirty="0">
                <a:latin typeface="Lucida Sans Unicode"/>
                <a:cs typeface="Lucida Sans Unicode"/>
              </a:rPr>
              <a:t>програми </a:t>
            </a:r>
            <a:r>
              <a:rPr sz="4800" spc="-105" dirty="0">
                <a:latin typeface="Verdana"/>
                <a:cs typeface="Verdana"/>
              </a:rPr>
              <a:t>«</a:t>
            </a:r>
            <a:r>
              <a:rPr sz="4800" spc="-105" dirty="0">
                <a:latin typeface="Lucida Sans Unicode"/>
                <a:cs typeface="Lucida Sans Unicode"/>
              </a:rPr>
              <a:t>Середня </a:t>
            </a:r>
            <a:r>
              <a:rPr sz="4800" spc="-100" dirty="0">
                <a:latin typeface="Lucida Sans Unicode"/>
                <a:cs typeface="Lucida Sans Unicode"/>
              </a:rPr>
              <a:t> </a:t>
            </a:r>
            <a:r>
              <a:rPr sz="4800" spc="-15" dirty="0">
                <a:latin typeface="Lucida Sans Unicode"/>
                <a:cs typeface="Lucida Sans Unicode"/>
              </a:rPr>
              <a:t>освıта</a:t>
            </a:r>
            <a:r>
              <a:rPr sz="4800" spc="-325" dirty="0">
                <a:latin typeface="Lucida Sans Unicode"/>
                <a:cs typeface="Lucida Sans Unicode"/>
              </a:rPr>
              <a:t> </a:t>
            </a:r>
            <a:r>
              <a:rPr sz="4800" spc="60" dirty="0">
                <a:latin typeface="Verdana"/>
                <a:cs typeface="Verdana"/>
              </a:rPr>
              <a:t>(</a:t>
            </a:r>
            <a:r>
              <a:rPr sz="4800" spc="60" dirty="0">
                <a:latin typeface="Lucida Sans Unicode"/>
                <a:cs typeface="Lucida Sans Unicode"/>
              </a:rPr>
              <a:t>Фıзична</a:t>
            </a:r>
            <a:r>
              <a:rPr sz="4800" spc="-325" dirty="0">
                <a:latin typeface="Lucida Sans Unicode"/>
                <a:cs typeface="Lucida Sans Unicode"/>
              </a:rPr>
              <a:t> </a:t>
            </a:r>
            <a:r>
              <a:rPr sz="4800" spc="-95" dirty="0">
                <a:latin typeface="Lucida Sans Unicode"/>
                <a:cs typeface="Lucida Sans Unicode"/>
              </a:rPr>
              <a:t>культура</a:t>
            </a:r>
            <a:r>
              <a:rPr sz="4800" spc="-95" dirty="0">
                <a:latin typeface="Verdana"/>
                <a:cs typeface="Verdana"/>
              </a:rPr>
              <a:t>)»</a:t>
            </a:r>
            <a:r>
              <a:rPr sz="4800" spc="-495" dirty="0">
                <a:latin typeface="Verdana"/>
                <a:cs typeface="Verdana"/>
              </a:rPr>
              <a:t> </a:t>
            </a:r>
            <a:r>
              <a:rPr sz="4800" spc="-170" dirty="0">
                <a:latin typeface="Lucida Sans Unicode"/>
                <a:cs typeface="Lucida Sans Unicode"/>
              </a:rPr>
              <a:t>другого</a:t>
            </a:r>
            <a:r>
              <a:rPr sz="4800" spc="-325" dirty="0">
                <a:latin typeface="Lucida Sans Unicode"/>
                <a:cs typeface="Lucida Sans Unicode"/>
              </a:rPr>
              <a:t> </a:t>
            </a:r>
            <a:r>
              <a:rPr sz="4800" spc="-114" dirty="0">
                <a:latin typeface="Verdana"/>
                <a:cs typeface="Verdana"/>
              </a:rPr>
              <a:t>(</a:t>
            </a:r>
            <a:r>
              <a:rPr sz="4800" spc="-114" dirty="0">
                <a:latin typeface="Lucida Sans Unicode"/>
                <a:cs typeface="Lucida Sans Unicode"/>
              </a:rPr>
              <a:t>магıстерського</a:t>
            </a:r>
            <a:r>
              <a:rPr sz="4800" spc="-114" dirty="0">
                <a:latin typeface="Verdana"/>
                <a:cs typeface="Verdana"/>
              </a:rPr>
              <a:t>)</a:t>
            </a:r>
            <a:r>
              <a:rPr sz="4800" spc="-490" dirty="0">
                <a:latin typeface="Verdana"/>
                <a:cs typeface="Verdana"/>
              </a:rPr>
              <a:t> </a:t>
            </a:r>
            <a:r>
              <a:rPr sz="4800" spc="70" dirty="0">
                <a:latin typeface="Lucida Sans Unicode"/>
                <a:cs typeface="Lucida Sans Unicode"/>
              </a:rPr>
              <a:t>рıвня </a:t>
            </a:r>
            <a:r>
              <a:rPr sz="4800" spc="-1505" dirty="0">
                <a:latin typeface="Lucida Sans Unicode"/>
                <a:cs typeface="Lucida Sans Unicode"/>
              </a:rPr>
              <a:t> </a:t>
            </a:r>
            <a:r>
              <a:rPr sz="4800" spc="60" dirty="0">
                <a:latin typeface="Lucida Sans Unicode"/>
                <a:cs typeface="Lucida Sans Unicode"/>
              </a:rPr>
              <a:t>вищої </a:t>
            </a:r>
            <a:r>
              <a:rPr sz="4800" spc="-75" dirty="0">
                <a:latin typeface="Lucida Sans Unicode"/>
                <a:cs typeface="Lucida Sans Unicode"/>
              </a:rPr>
              <a:t>освıти</a:t>
            </a:r>
            <a:r>
              <a:rPr sz="4800" spc="-75" dirty="0">
                <a:latin typeface="Verdana"/>
                <a:cs typeface="Verdana"/>
              </a:rPr>
              <a:t>, </a:t>
            </a:r>
            <a:r>
              <a:rPr sz="4800" spc="-10" dirty="0">
                <a:latin typeface="Lucida Sans Unicode"/>
                <a:cs typeface="Lucida Sans Unicode"/>
              </a:rPr>
              <a:t>нацıлена </a:t>
            </a:r>
            <a:r>
              <a:rPr sz="4800" spc="60" dirty="0">
                <a:latin typeface="Lucida Sans Unicode"/>
                <a:cs typeface="Lucida Sans Unicode"/>
              </a:rPr>
              <a:t>на </a:t>
            </a:r>
            <a:r>
              <a:rPr sz="4800" spc="55" dirty="0">
                <a:latin typeface="Lucida Sans Unicode"/>
                <a:cs typeface="Lucida Sans Unicode"/>
              </a:rPr>
              <a:t>ознайомлення </a:t>
            </a:r>
            <a:r>
              <a:rPr sz="4800" spc="-65" dirty="0">
                <a:latin typeface="Lucida Sans Unicode"/>
                <a:cs typeface="Lucida Sans Unicode"/>
              </a:rPr>
              <a:t>студентıв </a:t>
            </a:r>
            <a:r>
              <a:rPr sz="4800" spc="-45" dirty="0">
                <a:latin typeface="Lucida Sans Unicode"/>
                <a:cs typeface="Lucida Sans Unicode"/>
              </a:rPr>
              <a:t>ıз </a:t>
            </a:r>
            <a:r>
              <a:rPr sz="4800" spc="-40" dirty="0">
                <a:latin typeface="Lucida Sans Unicode"/>
                <a:cs typeface="Lucida Sans Unicode"/>
              </a:rPr>
              <a:t> </a:t>
            </a:r>
            <a:r>
              <a:rPr sz="4800" spc="-5" dirty="0">
                <a:latin typeface="Lucida Sans Unicode"/>
                <a:cs typeface="Lucida Sans Unicode"/>
              </a:rPr>
              <a:t>комплексом </a:t>
            </a:r>
            <a:r>
              <a:rPr sz="4800" spc="5" dirty="0">
                <a:latin typeface="Lucida Sans Unicode"/>
                <a:cs typeface="Lucida Sans Unicode"/>
              </a:rPr>
              <a:t>медичних </a:t>
            </a:r>
            <a:r>
              <a:rPr sz="4800" spc="-145" dirty="0">
                <a:latin typeface="Lucida Sans Unicode"/>
                <a:cs typeface="Lucida Sans Unicode"/>
              </a:rPr>
              <a:t>ı </a:t>
            </a:r>
            <a:r>
              <a:rPr sz="4800" spc="-75" dirty="0">
                <a:latin typeface="Lucida Sans Unicode"/>
                <a:cs typeface="Lucida Sans Unicode"/>
              </a:rPr>
              <a:t>педагогıчних </a:t>
            </a:r>
            <a:r>
              <a:rPr sz="4800" spc="-15" dirty="0">
                <a:latin typeface="Lucida Sans Unicode"/>
                <a:cs typeface="Lucida Sans Unicode"/>
              </a:rPr>
              <a:t>спостережень</a:t>
            </a:r>
            <a:r>
              <a:rPr sz="4800" spc="-15" dirty="0">
                <a:latin typeface="Verdana"/>
                <a:cs typeface="Verdana"/>
              </a:rPr>
              <a:t>, </a:t>
            </a:r>
            <a:r>
              <a:rPr sz="4800" spc="-10" dirty="0">
                <a:latin typeface="Verdana"/>
                <a:cs typeface="Verdana"/>
              </a:rPr>
              <a:t> </a:t>
            </a:r>
            <a:r>
              <a:rPr sz="4800" spc="15" dirty="0">
                <a:latin typeface="Lucida Sans Unicode"/>
                <a:cs typeface="Lucida Sans Unicode"/>
              </a:rPr>
              <a:t>спрямованих </a:t>
            </a:r>
            <a:r>
              <a:rPr sz="4800" spc="60" dirty="0">
                <a:latin typeface="Lucida Sans Unicode"/>
                <a:cs typeface="Lucida Sans Unicode"/>
              </a:rPr>
              <a:t>на </a:t>
            </a:r>
            <a:r>
              <a:rPr sz="4800" spc="30" dirty="0">
                <a:latin typeface="Lucida Sans Unicode"/>
                <a:cs typeface="Lucida Sans Unicode"/>
              </a:rPr>
              <a:t>пıдвищення </a:t>
            </a:r>
            <a:r>
              <a:rPr sz="4800" spc="-35" dirty="0">
                <a:latin typeface="Lucida Sans Unicode"/>
                <a:cs typeface="Lucida Sans Unicode"/>
              </a:rPr>
              <a:t>ефективностı </a:t>
            </a:r>
            <a:r>
              <a:rPr sz="4800" spc="130" dirty="0">
                <a:latin typeface="Lucida Sans Unicode"/>
                <a:cs typeface="Lucida Sans Unicode"/>
              </a:rPr>
              <a:t>занять </a:t>
            </a:r>
            <a:r>
              <a:rPr sz="4800" spc="60" dirty="0">
                <a:latin typeface="Lucida Sans Unicode"/>
                <a:cs typeface="Lucida Sans Unicode"/>
              </a:rPr>
              <a:t>з </a:t>
            </a:r>
            <a:r>
              <a:rPr sz="4800" spc="65" dirty="0">
                <a:latin typeface="Lucida Sans Unicode"/>
                <a:cs typeface="Lucida Sans Unicode"/>
              </a:rPr>
              <a:t> </a:t>
            </a:r>
            <a:r>
              <a:rPr sz="4800" spc="-380" dirty="0">
                <a:latin typeface="Lucida Sans Unicode"/>
                <a:cs typeface="Lucida Sans Unicode"/>
              </a:rPr>
              <a:t>ф</a:t>
            </a:r>
            <a:r>
              <a:rPr sz="4800" spc="-150" dirty="0">
                <a:latin typeface="Lucida Sans Unicode"/>
                <a:cs typeface="Lucida Sans Unicode"/>
              </a:rPr>
              <a:t>ı</a:t>
            </a:r>
            <a:r>
              <a:rPr sz="4800" spc="55" dirty="0">
                <a:latin typeface="Lucida Sans Unicode"/>
                <a:cs typeface="Lucida Sans Unicode"/>
              </a:rPr>
              <a:t>з</a:t>
            </a:r>
            <a:r>
              <a:rPr sz="4800" spc="90" dirty="0">
                <a:latin typeface="Lucida Sans Unicode"/>
                <a:cs typeface="Lucida Sans Unicode"/>
              </a:rPr>
              <a:t>и</a:t>
            </a:r>
            <a:r>
              <a:rPr sz="4800" spc="440" dirty="0">
                <a:latin typeface="Lucida Sans Unicode"/>
                <a:cs typeface="Lucida Sans Unicode"/>
              </a:rPr>
              <a:t>ч</a:t>
            </a:r>
            <a:r>
              <a:rPr sz="4800" spc="65" dirty="0">
                <a:latin typeface="Lucida Sans Unicode"/>
                <a:cs typeface="Lucida Sans Unicode"/>
              </a:rPr>
              <a:t>н</a:t>
            </a:r>
            <a:r>
              <a:rPr sz="4800" spc="-35" dirty="0">
                <a:latin typeface="Lucida Sans Unicode"/>
                <a:cs typeface="Lucida Sans Unicode"/>
              </a:rPr>
              <a:t>о</a:t>
            </a:r>
            <a:r>
              <a:rPr sz="4800" spc="-290" dirty="0">
                <a:latin typeface="Lucida Sans Unicode"/>
                <a:cs typeface="Lucida Sans Unicode"/>
              </a:rPr>
              <a:t>г</a:t>
            </a:r>
            <a:r>
              <a:rPr sz="4800" spc="-30" dirty="0">
                <a:latin typeface="Lucida Sans Unicode"/>
                <a:cs typeface="Lucida Sans Unicode"/>
              </a:rPr>
              <a:t>о</a:t>
            </a:r>
            <a:r>
              <a:rPr sz="4800" spc="-335" dirty="0">
                <a:latin typeface="Lucida Sans Unicode"/>
                <a:cs typeface="Lucida Sans Unicode"/>
              </a:rPr>
              <a:t> </a:t>
            </a:r>
            <a:r>
              <a:rPr sz="4800" spc="254" dirty="0">
                <a:latin typeface="Lucida Sans Unicode"/>
                <a:cs typeface="Lucida Sans Unicode"/>
              </a:rPr>
              <a:t>в</a:t>
            </a:r>
            <a:r>
              <a:rPr sz="4800" spc="90" dirty="0">
                <a:latin typeface="Lucida Sans Unicode"/>
                <a:cs typeface="Lucida Sans Unicode"/>
              </a:rPr>
              <a:t>и</a:t>
            </a:r>
            <a:r>
              <a:rPr sz="4800" spc="-395" dirty="0">
                <a:latin typeface="Lucida Sans Unicode"/>
                <a:cs typeface="Lucida Sans Unicode"/>
              </a:rPr>
              <a:t>х</a:t>
            </a:r>
            <a:r>
              <a:rPr sz="4800" spc="-35" dirty="0">
                <a:latin typeface="Lucida Sans Unicode"/>
                <a:cs typeface="Lucida Sans Unicode"/>
              </a:rPr>
              <a:t>о</a:t>
            </a:r>
            <a:r>
              <a:rPr sz="4800" spc="254" dirty="0">
                <a:latin typeface="Lucida Sans Unicode"/>
                <a:cs typeface="Lucida Sans Unicode"/>
              </a:rPr>
              <a:t>в</a:t>
            </a:r>
            <a:r>
              <a:rPr sz="4800" spc="50" dirty="0">
                <a:latin typeface="Lucida Sans Unicode"/>
                <a:cs typeface="Lucida Sans Unicode"/>
              </a:rPr>
              <a:t>а</a:t>
            </a:r>
            <a:r>
              <a:rPr sz="4800" spc="65" dirty="0">
                <a:latin typeface="Lucida Sans Unicode"/>
                <a:cs typeface="Lucida Sans Unicode"/>
              </a:rPr>
              <a:t>нн</a:t>
            </a:r>
            <a:r>
              <a:rPr sz="4800" spc="245" dirty="0">
                <a:latin typeface="Lucida Sans Unicode"/>
                <a:cs typeface="Lucida Sans Unicode"/>
              </a:rPr>
              <a:t>я</a:t>
            </a:r>
            <a:r>
              <a:rPr sz="4800" spc="-470" dirty="0">
                <a:latin typeface="Verdana"/>
                <a:cs typeface="Verdana"/>
              </a:rPr>
              <a:t>,</a:t>
            </a:r>
            <a:r>
              <a:rPr sz="4800" spc="-505" dirty="0">
                <a:latin typeface="Verdana"/>
                <a:cs typeface="Verdana"/>
              </a:rPr>
              <a:t> </a:t>
            </a:r>
            <a:r>
              <a:rPr sz="4800" spc="-150" dirty="0">
                <a:latin typeface="Lucida Sans Unicode"/>
                <a:cs typeface="Lucida Sans Unicode"/>
              </a:rPr>
              <a:t>ї</a:t>
            </a:r>
            <a:r>
              <a:rPr sz="4800" spc="-390" dirty="0">
                <a:latin typeface="Lucida Sans Unicode"/>
                <a:cs typeface="Lucida Sans Unicode"/>
              </a:rPr>
              <a:t>х</a:t>
            </a:r>
            <a:r>
              <a:rPr sz="4800" spc="-335" dirty="0">
                <a:latin typeface="Lucida Sans Unicode"/>
                <a:cs typeface="Lucida Sans Unicode"/>
              </a:rPr>
              <a:t> </a:t>
            </a:r>
            <a:r>
              <a:rPr sz="4800" spc="254" dirty="0">
                <a:latin typeface="Lucida Sans Unicode"/>
                <a:cs typeface="Lucida Sans Unicode"/>
              </a:rPr>
              <a:t>в</a:t>
            </a:r>
            <a:r>
              <a:rPr sz="4800" spc="-425" dirty="0">
                <a:latin typeface="Lucida Sans Unicode"/>
                <a:cs typeface="Lucida Sans Unicode"/>
              </a:rPr>
              <a:t>д</a:t>
            </a:r>
            <a:r>
              <a:rPr sz="4800" spc="-35" dirty="0">
                <a:latin typeface="Lucida Sans Unicode"/>
                <a:cs typeface="Lucida Sans Unicode"/>
              </a:rPr>
              <a:t>о</a:t>
            </a:r>
            <a:r>
              <a:rPr sz="4800" spc="-145" dirty="0">
                <a:latin typeface="Lucida Sans Unicode"/>
                <a:cs typeface="Lucida Sans Unicode"/>
              </a:rPr>
              <a:t>с</a:t>
            </a:r>
            <a:r>
              <a:rPr sz="4800" spc="-30" dirty="0">
                <a:latin typeface="Lucida Sans Unicode"/>
                <a:cs typeface="Lucida Sans Unicode"/>
              </a:rPr>
              <a:t>ко</a:t>
            </a:r>
            <a:r>
              <a:rPr sz="4800" spc="65" dirty="0">
                <a:latin typeface="Lucida Sans Unicode"/>
                <a:cs typeface="Lucida Sans Unicode"/>
              </a:rPr>
              <a:t>н</a:t>
            </a:r>
            <a:r>
              <a:rPr sz="4800" spc="50" dirty="0">
                <a:latin typeface="Lucida Sans Unicode"/>
                <a:cs typeface="Lucida Sans Unicode"/>
              </a:rPr>
              <a:t>а</a:t>
            </a:r>
            <a:r>
              <a:rPr sz="4800" spc="-35" dirty="0">
                <a:latin typeface="Lucida Sans Unicode"/>
                <a:cs typeface="Lucida Sans Unicode"/>
              </a:rPr>
              <a:t>л</a:t>
            </a:r>
            <a:r>
              <a:rPr sz="4800" spc="45" dirty="0">
                <a:latin typeface="Lucida Sans Unicode"/>
                <a:cs typeface="Lucida Sans Unicode"/>
              </a:rPr>
              <a:t>е</a:t>
            </a:r>
            <a:r>
              <a:rPr sz="4800" spc="65" dirty="0">
                <a:latin typeface="Lucida Sans Unicode"/>
                <a:cs typeface="Lucida Sans Unicode"/>
              </a:rPr>
              <a:t>нн</a:t>
            </a:r>
            <a:r>
              <a:rPr sz="4800" spc="250" dirty="0">
                <a:latin typeface="Lucida Sans Unicode"/>
                <a:cs typeface="Lucida Sans Unicode"/>
              </a:rPr>
              <a:t>я</a:t>
            </a:r>
            <a:r>
              <a:rPr sz="4800" spc="-335" dirty="0">
                <a:latin typeface="Lucida Sans Unicode"/>
                <a:cs typeface="Lucida Sans Unicode"/>
              </a:rPr>
              <a:t> </a:t>
            </a:r>
            <a:r>
              <a:rPr sz="4800" spc="-425" dirty="0">
                <a:latin typeface="Lucida Sans Unicode"/>
                <a:cs typeface="Lucida Sans Unicode"/>
              </a:rPr>
              <a:t>д</a:t>
            </a:r>
            <a:r>
              <a:rPr sz="4800" spc="-35" dirty="0">
                <a:latin typeface="Lucida Sans Unicode"/>
                <a:cs typeface="Lucida Sans Unicode"/>
              </a:rPr>
              <a:t>л</a:t>
            </a:r>
            <a:r>
              <a:rPr sz="4800" spc="250" dirty="0">
                <a:latin typeface="Lucida Sans Unicode"/>
                <a:cs typeface="Lucida Sans Unicode"/>
              </a:rPr>
              <a:t>я</a:t>
            </a:r>
            <a:r>
              <a:rPr sz="4800" spc="-335" dirty="0">
                <a:latin typeface="Lucida Sans Unicode"/>
                <a:cs typeface="Lucida Sans Unicode"/>
              </a:rPr>
              <a:t> </a:t>
            </a:r>
            <a:r>
              <a:rPr sz="4800" dirty="0">
                <a:latin typeface="Lucida Sans Unicode"/>
                <a:cs typeface="Lucida Sans Unicode"/>
              </a:rPr>
              <a:t>п</a:t>
            </a:r>
            <a:r>
              <a:rPr sz="4800" spc="-35" dirty="0">
                <a:latin typeface="Lucida Sans Unicode"/>
                <a:cs typeface="Lucida Sans Unicode"/>
              </a:rPr>
              <a:t>ол</a:t>
            </a:r>
            <a:r>
              <a:rPr sz="4800" spc="-150" dirty="0">
                <a:latin typeface="Lucida Sans Unicode"/>
                <a:cs typeface="Lucida Sans Unicode"/>
              </a:rPr>
              <a:t>ı</a:t>
            </a:r>
            <a:r>
              <a:rPr sz="4800" dirty="0">
                <a:latin typeface="Lucida Sans Unicode"/>
                <a:cs typeface="Lucida Sans Unicode"/>
              </a:rPr>
              <a:t>п</a:t>
            </a:r>
            <a:r>
              <a:rPr sz="4800" spc="285" dirty="0">
                <a:latin typeface="Lucida Sans Unicode"/>
                <a:cs typeface="Lucida Sans Unicode"/>
              </a:rPr>
              <a:t>ш</a:t>
            </a:r>
            <a:r>
              <a:rPr sz="4800" spc="45" dirty="0">
                <a:latin typeface="Lucida Sans Unicode"/>
                <a:cs typeface="Lucida Sans Unicode"/>
              </a:rPr>
              <a:t>е</a:t>
            </a:r>
            <a:r>
              <a:rPr sz="4800" spc="65" dirty="0">
                <a:latin typeface="Lucida Sans Unicode"/>
                <a:cs typeface="Lucida Sans Unicode"/>
              </a:rPr>
              <a:t>нн</a:t>
            </a:r>
            <a:r>
              <a:rPr sz="4800" spc="185" dirty="0">
                <a:latin typeface="Lucida Sans Unicode"/>
                <a:cs typeface="Lucida Sans Unicode"/>
              </a:rPr>
              <a:t>я  </a:t>
            </a:r>
            <a:r>
              <a:rPr sz="4800" spc="-15" dirty="0">
                <a:latin typeface="Lucida Sans Unicode"/>
                <a:cs typeface="Lucida Sans Unicode"/>
              </a:rPr>
              <a:t>здоров</a:t>
            </a:r>
            <a:r>
              <a:rPr sz="4800" spc="-15" dirty="0">
                <a:latin typeface="Verdana"/>
                <a:cs typeface="Verdana"/>
              </a:rPr>
              <a:t>'</a:t>
            </a:r>
            <a:r>
              <a:rPr sz="4800" spc="-15" dirty="0">
                <a:latin typeface="Lucida Sans Unicode"/>
                <a:cs typeface="Lucida Sans Unicode"/>
              </a:rPr>
              <a:t>я</a:t>
            </a:r>
            <a:r>
              <a:rPr sz="4800" spc="-340" dirty="0">
                <a:latin typeface="Lucida Sans Unicode"/>
                <a:cs typeface="Lucida Sans Unicode"/>
              </a:rPr>
              <a:t> </a:t>
            </a:r>
            <a:r>
              <a:rPr sz="4800" spc="-10" dirty="0">
                <a:latin typeface="Lucida Sans Unicode"/>
                <a:cs typeface="Lucida Sans Unicode"/>
              </a:rPr>
              <a:t>та</a:t>
            </a:r>
            <a:r>
              <a:rPr sz="4800" spc="-335" dirty="0">
                <a:latin typeface="Lucida Sans Unicode"/>
                <a:cs typeface="Lucida Sans Unicode"/>
              </a:rPr>
              <a:t> </a:t>
            </a:r>
            <a:r>
              <a:rPr sz="4800" spc="-25" dirty="0">
                <a:latin typeface="Lucida Sans Unicode"/>
                <a:cs typeface="Lucida Sans Unicode"/>
              </a:rPr>
              <a:t>фıзичного</a:t>
            </a:r>
            <a:r>
              <a:rPr sz="4800" spc="-335" dirty="0">
                <a:latin typeface="Lucida Sans Unicode"/>
                <a:cs typeface="Lucida Sans Unicode"/>
              </a:rPr>
              <a:t> </a:t>
            </a:r>
            <a:r>
              <a:rPr sz="4800" spc="65" dirty="0">
                <a:latin typeface="Lucida Sans Unicode"/>
                <a:cs typeface="Lucida Sans Unicode"/>
              </a:rPr>
              <a:t>виховання</a:t>
            </a:r>
            <a:r>
              <a:rPr sz="4800" spc="-335" dirty="0">
                <a:latin typeface="Lucida Sans Unicode"/>
                <a:cs typeface="Lucida Sans Unicode"/>
              </a:rPr>
              <a:t> </a:t>
            </a:r>
            <a:r>
              <a:rPr sz="4800" spc="-165" dirty="0">
                <a:latin typeface="Lucida Sans Unicode"/>
                <a:cs typeface="Lucida Sans Unicode"/>
              </a:rPr>
              <a:t>дıтей</a:t>
            </a:r>
            <a:r>
              <a:rPr sz="4800" spc="-165" dirty="0">
                <a:latin typeface="Verdana"/>
                <a:cs typeface="Verdana"/>
              </a:rPr>
              <a:t>.</a:t>
            </a:r>
            <a:endParaRPr sz="4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6091" y="274816"/>
            <a:ext cx="5062855" cy="393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500"/>
              </a:lnSpc>
              <a:spcBef>
                <a:spcPts val="95"/>
              </a:spcBef>
            </a:pPr>
            <a:r>
              <a:rPr sz="2200" b="1" spc="150" dirty="0">
                <a:solidFill>
                  <a:srgbClr val="800F1C"/>
                </a:solidFill>
                <a:latin typeface="Arial"/>
                <a:cs typeface="Arial"/>
              </a:rPr>
              <a:t>Мета </a:t>
            </a:r>
            <a:r>
              <a:rPr sz="2200" b="1" spc="110" dirty="0">
                <a:solidFill>
                  <a:srgbClr val="800F1C"/>
                </a:solidFill>
                <a:latin typeface="Arial"/>
                <a:cs typeface="Arial"/>
              </a:rPr>
              <a:t>вивчення </a:t>
            </a:r>
            <a:r>
              <a:rPr sz="2200" b="1" spc="95" dirty="0">
                <a:solidFill>
                  <a:srgbClr val="800F1C"/>
                </a:solidFill>
                <a:latin typeface="Arial"/>
                <a:cs typeface="Arial"/>
              </a:rPr>
              <a:t>дисциплıни</a:t>
            </a:r>
            <a:r>
              <a:rPr sz="2200" b="1" spc="95" dirty="0">
                <a:solidFill>
                  <a:srgbClr val="800F1C"/>
                </a:solidFill>
                <a:latin typeface="Georgia"/>
                <a:cs typeface="Georgia"/>
              </a:rPr>
              <a:t>: </a:t>
            </a:r>
            <a:r>
              <a:rPr sz="2200" b="1" spc="100" dirty="0">
                <a:solidFill>
                  <a:srgbClr val="800F1C"/>
                </a:solidFill>
                <a:latin typeface="Georgia"/>
                <a:cs typeface="Georgia"/>
              </a:rPr>
              <a:t> </a:t>
            </a:r>
            <a:r>
              <a:rPr sz="2200" b="1" spc="70" dirty="0">
                <a:latin typeface="Arial"/>
                <a:cs typeface="Arial"/>
              </a:rPr>
              <a:t>сформувати </a:t>
            </a:r>
            <a:r>
              <a:rPr sz="2200" b="1" spc="114" dirty="0">
                <a:latin typeface="Arial"/>
                <a:cs typeface="Arial"/>
              </a:rPr>
              <a:t>знання щодо </a:t>
            </a:r>
            <a:r>
              <a:rPr sz="2200" b="1" spc="120" dirty="0">
                <a:latin typeface="Arial"/>
                <a:cs typeface="Arial"/>
              </a:rPr>
              <a:t> </a:t>
            </a:r>
            <a:r>
              <a:rPr sz="2200" b="1" spc="80" dirty="0">
                <a:latin typeface="Arial"/>
                <a:cs typeface="Arial"/>
              </a:rPr>
              <a:t>результату </a:t>
            </a:r>
            <a:r>
              <a:rPr sz="2200" b="1" spc="95" dirty="0">
                <a:latin typeface="Arial"/>
                <a:cs typeface="Arial"/>
              </a:rPr>
              <a:t>педагогıчного </a:t>
            </a:r>
            <a:r>
              <a:rPr sz="2200" b="1" spc="85" dirty="0">
                <a:latin typeface="Arial"/>
                <a:cs typeface="Arial"/>
              </a:rPr>
              <a:t>впливу </a:t>
            </a:r>
            <a:r>
              <a:rPr sz="2200" b="1" spc="-600" dirty="0">
                <a:latin typeface="Arial"/>
                <a:cs typeface="Arial"/>
              </a:rPr>
              <a:t> </a:t>
            </a:r>
            <a:r>
              <a:rPr sz="2200" b="1" spc="130" dirty="0">
                <a:latin typeface="Arial"/>
                <a:cs typeface="Arial"/>
              </a:rPr>
              <a:t>на </a:t>
            </a:r>
            <a:r>
              <a:rPr sz="2200" b="1" spc="140" dirty="0">
                <a:latin typeface="Arial"/>
                <a:cs typeface="Arial"/>
              </a:rPr>
              <a:t>фıзичний </a:t>
            </a:r>
            <a:r>
              <a:rPr sz="2200" b="1" spc="120" dirty="0">
                <a:latin typeface="Arial"/>
                <a:cs typeface="Arial"/>
              </a:rPr>
              <a:t>розвиток </a:t>
            </a:r>
            <a:r>
              <a:rPr sz="2200" b="1" spc="125" dirty="0">
                <a:latin typeface="Arial"/>
                <a:cs typeface="Arial"/>
              </a:rPr>
              <a:t>дıтей </a:t>
            </a:r>
            <a:r>
              <a:rPr sz="2200" b="1" spc="130" dirty="0">
                <a:latin typeface="Arial"/>
                <a:cs typeface="Arial"/>
              </a:rPr>
              <a:t>та </a:t>
            </a:r>
            <a:r>
              <a:rPr sz="2200" b="1" spc="135" dirty="0">
                <a:latin typeface="Arial"/>
                <a:cs typeface="Arial"/>
              </a:rPr>
              <a:t> </a:t>
            </a:r>
            <a:r>
              <a:rPr sz="2200" b="1" spc="110" dirty="0">
                <a:latin typeface="Arial"/>
                <a:cs typeface="Arial"/>
              </a:rPr>
              <a:t>його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60" dirty="0">
                <a:latin typeface="Arial"/>
                <a:cs typeface="Arial"/>
              </a:rPr>
              <a:t>вıдповıднıсть</a:t>
            </a:r>
            <a:r>
              <a:rPr sz="2200" b="1" spc="-105" dirty="0">
                <a:latin typeface="Arial"/>
                <a:cs typeface="Arial"/>
              </a:rPr>
              <a:t> </a:t>
            </a:r>
            <a:r>
              <a:rPr sz="2200" b="1" spc="120" dirty="0">
                <a:latin typeface="Arial"/>
                <a:cs typeface="Arial"/>
              </a:rPr>
              <a:t>запланованим </a:t>
            </a:r>
            <a:r>
              <a:rPr sz="2200" b="1" spc="-600" dirty="0">
                <a:latin typeface="Arial"/>
                <a:cs typeface="Arial"/>
              </a:rPr>
              <a:t> </a:t>
            </a:r>
            <a:r>
              <a:rPr sz="2200" b="1" spc="85" dirty="0">
                <a:latin typeface="Arial"/>
                <a:cs typeface="Arial"/>
              </a:rPr>
              <a:t>результатам</a:t>
            </a:r>
            <a:r>
              <a:rPr sz="2200" b="1" spc="85" dirty="0">
                <a:latin typeface="Georgia"/>
                <a:cs typeface="Georgia"/>
              </a:rPr>
              <a:t>, </a:t>
            </a:r>
            <a:r>
              <a:rPr sz="2200" b="1" spc="85" dirty="0">
                <a:latin typeface="Arial"/>
                <a:cs typeface="Arial"/>
              </a:rPr>
              <a:t>сприяння </a:t>
            </a:r>
            <a:r>
              <a:rPr sz="2200" b="1" spc="90" dirty="0">
                <a:latin typeface="Arial"/>
                <a:cs typeface="Arial"/>
              </a:rPr>
              <a:t> </a:t>
            </a:r>
            <a:r>
              <a:rPr sz="2200" b="1" spc="125" dirty="0">
                <a:latin typeface="Arial"/>
                <a:cs typeface="Arial"/>
              </a:rPr>
              <a:t>оптимıзацıї </a:t>
            </a:r>
            <a:r>
              <a:rPr sz="2200" b="1" spc="45" dirty="0">
                <a:latin typeface="Arial"/>
                <a:cs typeface="Arial"/>
              </a:rPr>
              <a:t>рухової </a:t>
            </a:r>
            <a:r>
              <a:rPr sz="2200" b="1" spc="90" dirty="0">
                <a:latin typeface="Arial"/>
                <a:cs typeface="Arial"/>
              </a:rPr>
              <a:t>активностı</a:t>
            </a:r>
            <a:r>
              <a:rPr sz="2200" b="1" spc="90" dirty="0">
                <a:latin typeface="Georgia"/>
                <a:cs typeface="Georgia"/>
              </a:rPr>
              <a:t>, </a:t>
            </a:r>
            <a:r>
              <a:rPr sz="2200" b="1" spc="95" dirty="0">
                <a:latin typeface="Georgia"/>
                <a:cs typeface="Georgia"/>
              </a:rPr>
              <a:t> </a:t>
            </a:r>
            <a:r>
              <a:rPr sz="2200" b="1" spc="110" dirty="0">
                <a:latin typeface="Arial"/>
                <a:cs typeface="Arial"/>
              </a:rPr>
              <a:t>умıння </a:t>
            </a:r>
            <a:r>
              <a:rPr sz="2200" b="1" spc="75" dirty="0">
                <a:latin typeface="Arial"/>
                <a:cs typeface="Arial"/>
              </a:rPr>
              <a:t>розв</a:t>
            </a:r>
            <a:r>
              <a:rPr sz="2200" b="1" spc="75" dirty="0">
                <a:latin typeface="Georgia"/>
                <a:cs typeface="Georgia"/>
              </a:rPr>
              <a:t>’</a:t>
            </a:r>
            <a:r>
              <a:rPr sz="2200" b="1" spc="75" dirty="0">
                <a:latin typeface="Arial"/>
                <a:cs typeface="Arial"/>
              </a:rPr>
              <a:t>язання </a:t>
            </a:r>
            <a:r>
              <a:rPr sz="2200" b="1" spc="90" dirty="0">
                <a:latin typeface="Arial"/>
                <a:cs typeface="Arial"/>
              </a:rPr>
              <a:t>завдань </a:t>
            </a:r>
            <a:r>
              <a:rPr sz="2200" b="1" spc="95" dirty="0">
                <a:latin typeface="Arial"/>
                <a:cs typeface="Arial"/>
              </a:rPr>
              <a:t> </a:t>
            </a:r>
            <a:r>
              <a:rPr sz="2200" b="1" spc="90" dirty="0">
                <a:latin typeface="Arial"/>
                <a:cs typeface="Arial"/>
              </a:rPr>
              <a:t>фıзичного </a:t>
            </a:r>
            <a:r>
              <a:rPr sz="2200" b="1" spc="120" dirty="0">
                <a:latin typeface="Arial"/>
                <a:cs typeface="Arial"/>
              </a:rPr>
              <a:t>розвитку </a:t>
            </a:r>
            <a:r>
              <a:rPr sz="2200" b="1" spc="130" dirty="0">
                <a:latin typeface="Arial"/>
                <a:cs typeface="Arial"/>
              </a:rPr>
              <a:t>та </a:t>
            </a:r>
            <a:r>
              <a:rPr sz="2200" b="1" spc="135" dirty="0">
                <a:latin typeface="Arial"/>
                <a:cs typeface="Arial"/>
              </a:rPr>
              <a:t> </a:t>
            </a:r>
            <a:r>
              <a:rPr sz="2200" b="1" spc="70" dirty="0">
                <a:latin typeface="Arial"/>
                <a:cs typeface="Arial"/>
              </a:rPr>
              <a:t>оздоровлення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85" dirty="0">
                <a:latin typeface="Arial"/>
                <a:cs typeface="Arial"/>
              </a:rPr>
              <a:t>дıтей</a:t>
            </a:r>
            <a:r>
              <a:rPr sz="2200" b="1" spc="8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7983" y="274833"/>
            <a:ext cx="10805795" cy="31496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125730" algn="ctr">
              <a:lnSpc>
                <a:spcPct val="100000"/>
              </a:lnSpc>
              <a:spcBef>
                <a:spcPts val="530"/>
              </a:spcBef>
            </a:pPr>
            <a:r>
              <a:rPr sz="2200" b="1" spc="55" dirty="0">
                <a:solidFill>
                  <a:srgbClr val="A72446"/>
                </a:solidFill>
                <a:latin typeface="Arial"/>
                <a:cs typeface="Arial"/>
              </a:rPr>
              <a:t>Основнı</a:t>
            </a:r>
            <a:r>
              <a:rPr sz="2200" b="1" spc="-114" dirty="0">
                <a:solidFill>
                  <a:srgbClr val="A72446"/>
                </a:solidFill>
                <a:latin typeface="Arial"/>
                <a:cs typeface="Arial"/>
              </a:rPr>
              <a:t> </a:t>
            </a:r>
            <a:r>
              <a:rPr sz="2200" b="1" spc="65" dirty="0">
                <a:solidFill>
                  <a:srgbClr val="A72446"/>
                </a:solidFill>
                <a:latin typeface="Arial"/>
                <a:cs typeface="Arial"/>
              </a:rPr>
              <a:t>завдання</a:t>
            </a:r>
            <a:r>
              <a:rPr sz="2200" b="1" spc="65" dirty="0">
                <a:solidFill>
                  <a:srgbClr val="A72446"/>
                </a:solidFill>
                <a:latin typeface="Georgia"/>
                <a:cs typeface="Georgia"/>
              </a:rPr>
              <a:t>:</a:t>
            </a:r>
            <a:endParaRPr sz="2200">
              <a:latin typeface="Georgia"/>
              <a:cs typeface="Georgia"/>
            </a:endParaRPr>
          </a:p>
          <a:p>
            <a:pPr marL="12700" marR="5080" algn="ctr">
              <a:lnSpc>
                <a:spcPct val="116500"/>
              </a:lnSpc>
            </a:pPr>
            <a:r>
              <a:rPr sz="2200" b="1" spc="160" dirty="0">
                <a:latin typeface="Arial"/>
                <a:cs typeface="Arial"/>
              </a:rPr>
              <a:t>навчити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70" dirty="0">
                <a:latin typeface="Arial"/>
                <a:cs typeface="Arial"/>
              </a:rPr>
              <a:t>студентıв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114" dirty="0">
                <a:latin typeface="Arial"/>
                <a:cs typeface="Arial"/>
              </a:rPr>
              <a:t>оцıнювати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spc="80" dirty="0">
                <a:latin typeface="Arial"/>
                <a:cs typeface="Arial"/>
              </a:rPr>
              <a:t>стан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35" dirty="0">
                <a:latin typeface="Arial"/>
                <a:cs typeface="Arial"/>
              </a:rPr>
              <a:t>здоров</a:t>
            </a:r>
            <a:r>
              <a:rPr sz="2200" b="1" spc="35" dirty="0">
                <a:latin typeface="Georgia"/>
                <a:cs typeface="Georgia"/>
              </a:rPr>
              <a:t>’</a:t>
            </a:r>
            <a:r>
              <a:rPr sz="2200" b="1" spc="35" dirty="0">
                <a:latin typeface="Arial"/>
                <a:cs typeface="Arial"/>
              </a:rPr>
              <a:t>я</a:t>
            </a:r>
            <a:r>
              <a:rPr sz="2200" b="1" spc="35" dirty="0">
                <a:latin typeface="Georgia"/>
                <a:cs typeface="Georgia"/>
              </a:rPr>
              <a:t>,</a:t>
            </a:r>
            <a:r>
              <a:rPr sz="2200" b="1" spc="-35" dirty="0">
                <a:latin typeface="Georgia"/>
                <a:cs typeface="Georgia"/>
              </a:rPr>
              <a:t> </a:t>
            </a:r>
            <a:r>
              <a:rPr sz="2200" b="1" spc="65" dirty="0">
                <a:latin typeface="Arial"/>
                <a:cs typeface="Arial"/>
              </a:rPr>
              <a:t>рıвень</a:t>
            </a:r>
            <a:r>
              <a:rPr sz="2200" b="1" spc="-85" dirty="0">
                <a:latin typeface="Arial"/>
                <a:cs typeface="Arial"/>
              </a:rPr>
              <a:t> </a:t>
            </a:r>
            <a:r>
              <a:rPr sz="2200" b="1" spc="95" dirty="0">
                <a:latin typeface="Arial"/>
                <a:cs typeface="Arial"/>
              </a:rPr>
              <a:t>фıзичного</a:t>
            </a:r>
            <a:r>
              <a:rPr sz="2200" b="1" spc="-90" dirty="0">
                <a:latin typeface="Arial"/>
                <a:cs typeface="Arial"/>
              </a:rPr>
              <a:t> </a:t>
            </a:r>
            <a:r>
              <a:rPr sz="2200" b="1" spc="95" dirty="0">
                <a:latin typeface="Arial"/>
                <a:cs typeface="Arial"/>
              </a:rPr>
              <a:t>розвитку</a:t>
            </a:r>
            <a:r>
              <a:rPr sz="2200" b="1" spc="95" dirty="0">
                <a:latin typeface="Georgia"/>
                <a:cs typeface="Georgia"/>
              </a:rPr>
              <a:t>, </a:t>
            </a:r>
            <a:r>
              <a:rPr sz="2200" b="1" spc="-545" dirty="0">
                <a:latin typeface="Georgia"/>
                <a:cs typeface="Georgia"/>
              </a:rPr>
              <a:t> </a:t>
            </a:r>
            <a:r>
              <a:rPr sz="2200" b="1" spc="95" dirty="0">
                <a:latin typeface="Arial"/>
                <a:cs typeface="Arial"/>
              </a:rPr>
              <a:t>функцıональних </a:t>
            </a:r>
            <a:r>
              <a:rPr sz="2200" b="1" spc="125" dirty="0">
                <a:latin typeface="Arial"/>
                <a:cs typeface="Arial"/>
              </a:rPr>
              <a:t>можливостей </a:t>
            </a:r>
            <a:r>
              <a:rPr sz="2200" b="1" spc="65" dirty="0">
                <a:latin typeface="Arial"/>
                <a:cs typeface="Arial"/>
              </a:rPr>
              <a:t>ı </a:t>
            </a:r>
            <a:r>
              <a:rPr sz="2200" b="1" spc="175" dirty="0">
                <a:latin typeface="Arial"/>
                <a:cs typeface="Arial"/>
              </a:rPr>
              <a:t>динамıки </a:t>
            </a:r>
            <a:r>
              <a:rPr sz="2200" b="1" spc="70" dirty="0">
                <a:latin typeface="Arial"/>
                <a:cs typeface="Arial"/>
              </a:rPr>
              <a:t>формування </a:t>
            </a:r>
            <a:r>
              <a:rPr sz="2200" b="1" spc="50" dirty="0">
                <a:latin typeface="Arial"/>
                <a:cs typeface="Arial"/>
              </a:rPr>
              <a:t>рухıв </a:t>
            </a:r>
            <a:r>
              <a:rPr sz="2200" b="1" spc="70" dirty="0">
                <a:latin typeface="Arial"/>
                <a:cs typeface="Arial"/>
              </a:rPr>
              <a:t>дıтей</a:t>
            </a:r>
            <a:r>
              <a:rPr sz="2200" b="1" spc="70" dirty="0">
                <a:latin typeface="Georgia"/>
                <a:cs typeface="Georgia"/>
              </a:rPr>
              <a:t>; </a:t>
            </a:r>
            <a:r>
              <a:rPr sz="2200" b="1" spc="75" dirty="0">
                <a:latin typeface="Georgia"/>
                <a:cs typeface="Georgia"/>
              </a:rPr>
              <a:t> </a:t>
            </a:r>
            <a:r>
              <a:rPr sz="2200" b="1" spc="155" dirty="0">
                <a:latin typeface="Arial"/>
                <a:cs typeface="Arial"/>
              </a:rPr>
              <a:t>ознайомити </a:t>
            </a:r>
            <a:r>
              <a:rPr sz="2200" b="1" spc="140" dirty="0">
                <a:latin typeface="Arial"/>
                <a:cs typeface="Arial"/>
              </a:rPr>
              <a:t>з </a:t>
            </a:r>
            <a:r>
              <a:rPr sz="2200" b="1" spc="110" dirty="0">
                <a:latin typeface="Arial"/>
                <a:cs typeface="Arial"/>
              </a:rPr>
              <a:t>оцıнкою </a:t>
            </a:r>
            <a:r>
              <a:rPr sz="2200" b="1" spc="80" dirty="0">
                <a:latin typeface="Arial"/>
                <a:cs typeface="Arial"/>
              </a:rPr>
              <a:t>санıтарно</a:t>
            </a:r>
            <a:r>
              <a:rPr sz="2200" b="1" spc="80" dirty="0">
                <a:latin typeface="Georgia"/>
                <a:cs typeface="Georgia"/>
              </a:rPr>
              <a:t>-</a:t>
            </a:r>
            <a:r>
              <a:rPr sz="2200" b="1" spc="80" dirty="0">
                <a:latin typeface="Arial"/>
                <a:cs typeface="Arial"/>
              </a:rPr>
              <a:t>гıгıєнıчного </a:t>
            </a:r>
            <a:r>
              <a:rPr sz="2200" b="1" spc="70" dirty="0">
                <a:latin typeface="Arial"/>
                <a:cs typeface="Arial"/>
              </a:rPr>
              <a:t>стану </a:t>
            </a:r>
            <a:r>
              <a:rPr sz="2200" b="1" spc="80" dirty="0">
                <a:latin typeface="Arial"/>
                <a:cs typeface="Arial"/>
              </a:rPr>
              <a:t>мıсць проведення </a:t>
            </a:r>
            <a:r>
              <a:rPr sz="2200" b="1" spc="85" dirty="0">
                <a:latin typeface="Arial"/>
                <a:cs typeface="Arial"/>
              </a:rPr>
              <a:t> </a:t>
            </a:r>
            <a:r>
              <a:rPr sz="2200" b="1" spc="95" dirty="0">
                <a:latin typeface="Arial"/>
                <a:cs typeface="Arial"/>
              </a:rPr>
              <a:t>занять </a:t>
            </a:r>
            <a:r>
              <a:rPr sz="2200" b="1" spc="140" dirty="0">
                <a:latin typeface="Arial"/>
                <a:cs typeface="Arial"/>
              </a:rPr>
              <a:t>з </a:t>
            </a:r>
            <a:r>
              <a:rPr sz="2200" b="1" spc="60" dirty="0">
                <a:latin typeface="Arial"/>
                <a:cs typeface="Arial"/>
              </a:rPr>
              <a:t>фıзкультури</a:t>
            </a:r>
            <a:r>
              <a:rPr sz="2200" b="1" spc="60" dirty="0">
                <a:latin typeface="Georgia"/>
                <a:cs typeface="Georgia"/>
              </a:rPr>
              <a:t>; </a:t>
            </a:r>
            <a:r>
              <a:rPr sz="2200" b="1" spc="160" dirty="0">
                <a:latin typeface="Arial"/>
                <a:cs typeface="Arial"/>
              </a:rPr>
              <a:t>навчити </a:t>
            </a:r>
            <a:r>
              <a:rPr sz="2200" b="1" spc="110" dirty="0">
                <a:latin typeface="Arial"/>
                <a:cs typeface="Arial"/>
              </a:rPr>
              <a:t>аналıзувати </a:t>
            </a:r>
            <a:r>
              <a:rPr sz="2200" b="1" spc="130" dirty="0">
                <a:latin typeface="Arial"/>
                <a:cs typeface="Arial"/>
              </a:rPr>
              <a:t>плани </a:t>
            </a:r>
            <a:r>
              <a:rPr sz="2200" b="1" spc="90" dirty="0">
                <a:latin typeface="Arial"/>
                <a:cs typeface="Arial"/>
              </a:rPr>
              <a:t>роботи </a:t>
            </a:r>
            <a:r>
              <a:rPr sz="2200" b="1" spc="70" dirty="0">
                <a:latin typeface="Arial"/>
                <a:cs typeface="Arial"/>
              </a:rPr>
              <a:t>педагогıв</a:t>
            </a:r>
            <a:r>
              <a:rPr sz="2200" b="1" spc="70" dirty="0">
                <a:latin typeface="Georgia"/>
                <a:cs typeface="Georgia"/>
              </a:rPr>
              <a:t>, </a:t>
            </a:r>
            <a:r>
              <a:rPr sz="2200" b="1" spc="75" dirty="0">
                <a:latin typeface="Georgia"/>
                <a:cs typeface="Georgia"/>
              </a:rPr>
              <a:t> </a:t>
            </a:r>
            <a:r>
              <a:rPr sz="2200" b="1" spc="100" dirty="0">
                <a:latin typeface="Arial"/>
                <a:cs typeface="Arial"/>
              </a:rPr>
              <a:t>змıст </a:t>
            </a:r>
            <a:r>
              <a:rPr sz="2200" b="1" spc="95" dirty="0">
                <a:latin typeface="Arial"/>
                <a:cs typeface="Arial"/>
              </a:rPr>
              <a:t>занять </a:t>
            </a:r>
            <a:r>
              <a:rPr sz="2200" b="1" spc="140" dirty="0">
                <a:latin typeface="Arial"/>
                <a:cs typeface="Arial"/>
              </a:rPr>
              <a:t>з </a:t>
            </a:r>
            <a:r>
              <a:rPr sz="2200" b="1" spc="85" dirty="0">
                <a:latin typeface="Arial"/>
                <a:cs typeface="Arial"/>
              </a:rPr>
              <a:t>фıзкультури </a:t>
            </a:r>
            <a:r>
              <a:rPr sz="2200" b="1" spc="135" dirty="0">
                <a:latin typeface="Arial"/>
                <a:cs typeface="Arial"/>
              </a:rPr>
              <a:t>та </a:t>
            </a:r>
            <a:r>
              <a:rPr sz="2200" b="1" spc="110" dirty="0">
                <a:latin typeface="Arial"/>
                <a:cs typeface="Arial"/>
              </a:rPr>
              <a:t>проводити </a:t>
            </a:r>
            <a:r>
              <a:rPr sz="2200" b="1" spc="114" dirty="0">
                <a:latin typeface="Arial"/>
                <a:cs typeface="Arial"/>
              </a:rPr>
              <a:t>медико</a:t>
            </a:r>
            <a:r>
              <a:rPr sz="2200" b="1" spc="114" dirty="0">
                <a:latin typeface="Georgia"/>
                <a:cs typeface="Georgia"/>
              </a:rPr>
              <a:t>-</a:t>
            </a:r>
            <a:r>
              <a:rPr sz="2200" b="1" spc="114" dirty="0">
                <a:latin typeface="Arial"/>
                <a:cs typeface="Arial"/>
              </a:rPr>
              <a:t>педагогıчнı </a:t>
            </a:r>
            <a:r>
              <a:rPr sz="2200" b="1" spc="120" dirty="0">
                <a:latin typeface="Arial"/>
                <a:cs typeface="Arial"/>
              </a:rPr>
              <a:t> </a:t>
            </a:r>
            <a:r>
              <a:rPr sz="2200" b="1" spc="80" dirty="0">
                <a:latin typeface="Arial"/>
                <a:cs typeface="Arial"/>
              </a:rPr>
              <a:t>консультацıї </a:t>
            </a:r>
            <a:r>
              <a:rPr sz="2200" b="1" spc="140" dirty="0">
                <a:latin typeface="Arial"/>
                <a:cs typeface="Arial"/>
              </a:rPr>
              <a:t>з </a:t>
            </a:r>
            <a:r>
              <a:rPr sz="2200" b="1" spc="130" dirty="0">
                <a:latin typeface="Arial"/>
                <a:cs typeface="Arial"/>
              </a:rPr>
              <a:t>питань </a:t>
            </a:r>
            <a:r>
              <a:rPr sz="2200" b="1" spc="95" dirty="0">
                <a:latin typeface="Arial"/>
                <a:cs typeface="Arial"/>
              </a:rPr>
              <a:t>фıзичного виховання </a:t>
            </a:r>
            <a:r>
              <a:rPr sz="2200" b="1" spc="135" dirty="0">
                <a:latin typeface="Arial"/>
                <a:cs typeface="Arial"/>
              </a:rPr>
              <a:t>та </a:t>
            </a:r>
            <a:r>
              <a:rPr sz="2200" b="1" spc="125" dirty="0">
                <a:latin typeface="Arial"/>
                <a:cs typeface="Arial"/>
              </a:rPr>
              <a:t>профıлактики </a:t>
            </a:r>
            <a:r>
              <a:rPr sz="2200" b="1" spc="130" dirty="0">
                <a:latin typeface="Arial"/>
                <a:cs typeface="Arial"/>
              </a:rPr>
              <a:t> </a:t>
            </a:r>
            <a:r>
              <a:rPr sz="2200" b="1" spc="120" dirty="0">
                <a:latin typeface="Arial"/>
                <a:cs typeface="Arial"/>
              </a:rPr>
              <a:t>травматизму</a:t>
            </a:r>
            <a:r>
              <a:rPr sz="2200" b="1" spc="120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71" y="4102230"/>
            <a:ext cx="17987645" cy="62357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7150" algn="ctr">
              <a:lnSpc>
                <a:spcPct val="100000"/>
              </a:lnSpc>
              <a:spcBef>
                <a:spcPts val="640"/>
              </a:spcBef>
            </a:pPr>
            <a:r>
              <a:rPr sz="2800" b="1" spc="90" dirty="0">
                <a:solidFill>
                  <a:srgbClr val="800F1C"/>
                </a:solidFill>
                <a:latin typeface="Arial"/>
                <a:cs typeface="Arial"/>
              </a:rPr>
              <a:t>Формування</a:t>
            </a:r>
            <a:r>
              <a:rPr sz="2800" b="1" spc="-145" dirty="0">
                <a:solidFill>
                  <a:srgbClr val="800F1C"/>
                </a:solidFill>
                <a:latin typeface="Arial"/>
                <a:cs typeface="Arial"/>
              </a:rPr>
              <a:t> </a:t>
            </a:r>
            <a:r>
              <a:rPr sz="2800" b="1" spc="110" dirty="0">
                <a:solidFill>
                  <a:srgbClr val="800F1C"/>
                </a:solidFill>
                <a:latin typeface="Arial"/>
                <a:cs typeface="Arial"/>
              </a:rPr>
              <a:t>компетентностей</a:t>
            </a:r>
            <a:r>
              <a:rPr sz="2800" b="1" spc="110" dirty="0">
                <a:solidFill>
                  <a:srgbClr val="800F1C"/>
                </a:solidFill>
                <a:latin typeface="Georgia"/>
                <a:cs typeface="Georgia"/>
              </a:rPr>
              <a:t>:</a:t>
            </a:r>
            <a:endParaRPr sz="2800">
              <a:latin typeface="Georgia"/>
              <a:cs typeface="Georgia"/>
            </a:endParaRPr>
          </a:p>
          <a:p>
            <a:pPr marL="153035" marR="5080" algn="ctr">
              <a:lnSpc>
                <a:spcPct val="116100"/>
              </a:lnSpc>
            </a:pPr>
            <a:r>
              <a:rPr sz="2800" b="1" spc="90" dirty="0">
                <a:latin typeface="Arial"/>
                <a:cs typeface="Arial"/>
              </a:rPr>
              <a:t>здатнıсть </a:t>
            </a:r>
            <a:r>
              <a:rPr sz="2800" b="1" spc="45" dirty="0">
                <a:latin typeface="Arial"/>
                <a:cs typeface="Arial"/>
              </a:rPr>
              <a:t>до </a:t>
            </a:r>
            <a:r>
              <a:rPr sz="2800" b="1" spc="70" dirty="0">
                <a:latin typeface="Arial"/>
                <a:cs typeface="Arial"/>
              </a:rPr>
              <a:t>усвıдомлення </a:t>
            </a:r>
            <a:r>
              <a:rPr sz="2800" b="1" spc="55" dirty="0">
                <a:latin typeface="Arial"/>
                <a:cs typeface="Arial"/>
              </a:rPr>
              <a:t>соцıальної </a:t>
            </a:r>
            <a:r>
              <a:rPr sz="2800" b="1" spc="135" dirty="0">
                <a:latin typeface="Arial"/>
                <a:cs typeface="Arial"/>
              </a:rPr>
              <a:t>значимостı </a:t>
            </a:r>
            <a:r>
              <a:rPr sz="2800" b="1" spc="60" dirty="0">
                <a:latin typeface="Arial"/>
                <a:cs typeface="Arial"/>
              </a:rPr>
              <a:t>обраної </a:t>
            </a:r>
            <a:r>
              <a:rPr sz="2800" b="1" dirty="0">
                <a:latin typeface="Arial"/>
                <a:cs typeface="Arial"/>
              </a:rPr>
              <a:t>професıї</a:t>
            </a:r>
            <a:r>
              <a:rPr sz="2800" b="1" dirty="0">
                <a:latin typeface="Georgia"/>
                <a:cs typeface="Georgia"/>
              </a:rPr>
              <a:t>, </a:t>
            </a:r>
            <a:r>
              <a:rPr sz="2800" b="1" spc="110" dirty="0">
                <a:latin typeface="Arial"/>
                <a:cs typeface="Arial"/>
              </a:rPr>
              <a:t>ефективно </a:t>
            </a:r>
            <a:r>
              <a:rPr sz="2800" b="1" spc="95" dirty="0">
                <a:latin typeface="Arial"/>
                <a:cs typeface="Arial"/>
              </a:rPr>
              <a:t>реалıзовувати </a:t>
            </a:r>
            <a:r>
              <a:rPr sz="2800" b="1" spc="100" dirty="0">
                <a:latin typeface="Arial"/>
                <a:cs typeface="Arial"/>
              </a:rPr>
              <a:t> </a:t>
            </a:r>
            <a:r>
              <a:rPr sz="2800" b="1" spc="130" dirty="0">
                <a:latin typeface="Arial"/>
                <a:cs typeface="Arial"/>
              </a:rPr>
              <a:t>державнı </a:t>
            </a:r>
            <a:r>
              <a:rPr sz="2800" b="1" spc="105" dirty="0">
                <a:latin typeface="Arial"/>
                <a:cs typeface="Arial"/>
              </a:rPr>
              <a:t>завдання </a:t>
            </a:r>
            <a:r>
              <a:rPr sz="2800" b="1" spc="125" dirty="0">
                <a:latin typeface="Arial"/>
                <a:cs typeface="Arial"/>
              </a:rPr>
              <a:t>щодо </a:t>
            </a:r>
            <a:r>
              <a:rPr sz="2800" b="1" spc="145" dirty="0">
                <a:latin typeface="Arial"/>
                <a:cs typeface="Arial"/>
              </a:rPr>
              <a:t>змıцнення </a:t>
            </a:r>
            <a:r>
              <a:rPr sz="2800" b="1" spc="75" dirty="0">
                <a:latin typeface="Arial"/>
                <a:cs typeface="Arial"/>
              </a:rPr>
              <a:t>ı </a:t>
            </a:r>
            <a:r>
              <a:rPr sz="2800" b="1" spc="125" dirty="0">
                <a:latin typeface="Arial"/>
                <a:cs typeface="Arial"/>
              </a:rPr>
              <a:t>збереження </a:t>
            </a:r>
            <a:r>
              <a:rPr sz="2800" b="1" spc="45" dirty="0">
                <a:latin typeface="Arial"/>
                <a:cs typeface="Arial"/>
              </a:rPr>
              <a:t>здоров</a:t>
            </a:r>
            <a:r>
              <a:rPr sz="2800" b="1" spc="45" dirty="0">
                <a:latin typeface="Georgia"/>
                <a:cs typeface="Georgia"/>
              </a:rPr>
              <a:t>’</a:t>
            </a:r>
            <a:r>
              <a:rPr sz="2800" b="1" spc="45" dirty="0">
                <a:latin typeface="Arial"/>
                <a:cs typeface="Arial"/>
              </a:rPr>
              <a:t>я </a:t>
            </a:r>
            <a:r>
              <a:rPr sz="2800" b="1" spc="55" dirty="0">
                <a:latin typeface="Arial"/>
                <a:cs typeface="Arial"/>
              </a:rPr>
              <a:t>населення</a:t>
            </a:r>
            <a:r>
              <a:rPr sz="2800" b="1" spc="55" dirty="0">
                <a:latin typeface="Georgia"/>
                <a:cs typeface="Georgia"/>
              </a:rPr>
              <a:t>, </a:t>
            </a:r>
            <a:r>
              <a:rPr sz="2800" b="1" spc="65" dirty="0">
                <a:latin typeface="Arial"/>
                <a:cs typeface="Arial"/>
              </a:rPr>
              <a:t>володıння </a:t>
            </a:r>
            <a:r>
              <a:rPr sz="2800" b="1" spc="150" dirty="0">
                <a:latin typeface="Arial"/>
                <a:cs typeface="Arial"/>
              </a:rPr>
              <a:t>базовими </a:t>
            </a:r>
            <a:r>
              <a:rPr sz="2800" b="1" spc="155" dirty="0">
                <a:latin typeface="Arial"/>
                <a:cs typeface="Arial"/>
              </a:rPr>
              <a:t> </a:t>
            </a:r>
            <a:r>
              <a:rPr sz="2800" b="1" spc="170" dirty="0">
                <a:latin typeface="Arial"/>
                <a:cs typeface="Arial"/>
              </a:rPr>
              <a:t>знаннями </a:t>
            </a:r>
            <a:r>
              <a:rPr sz="2800" b="1" spc="160" dirty="0">
                <a:latin typeface="Arial"/>
                <a:cs typeface="Arial"/>
              </a:rPr>
              <a:t>з </a:t>
            </a:r>
            <a:r>
              <a:rPr sz="2800" b="1" spc="120" dirty="0">
                <a:latin typeface="Arial"/>
                <a:cs typeface="Arial"/>
              </a:rPr>
              <a:t>гıгıєни </a:t>
            </a:r>
            <a:r>
              <a:rPr sz="2800" b="1" spc="95" dirty="0">
                <a:latin typeface="Arial"/>
                <a:cs typeface="Arial"/>
              </a:rPr>
              <a:t>фıзичної </a:t>
            </a:r>
            <a:r>
              <a:rPr sz="2800" b="1" spc="114" dirty="0">
                <a:latin typeface="Arial"/>
                <a:cs typeface="Arial"/>
              </a:rPr>
              <a:t>культури </a:t>
            </a:r>
            <a:r>
              <a:rPr sz="2800" b="1" spc="75" dirty="0">
                <a:latin typeface="Arial"/>
                <a:cs typeface="Arial"/>
              </a:rPr>
              <a:t>ı </a:t>
            </a:r>
            <a:r>
              <a:rPr sz="2800" b="1" spc="20" dirty="0">
                <a:latin typeface="Arial"/>
                <a:cs typeface="Arial"/>
              </a:rPr>
              <a:t>спорту</a:t>
            </a:r>
            <a:r>
              <a:rPr sz="2800" b="1" spc="20" dirty="0">
                <a:latin typeface="Georgia"/>
                <a:cs typeface="Georgia"/>
              </a:rPr>
              <a:t>, </a:t>
            </a:r>
            <a:r>
              <a:rPr sz="2800" b="1" spc="140" dirty="0">
                <a:latin typeface="Arial"/>
                <a:cs typeface="Arial"/>
              </a:rPr>
              <a:t>дıагностики </a:t>
            </a:r>
            <a:r>
              <a:rPr sz="2800" b="1" spc="85" dirty="0">
                <a:latin typeface="Arial"/>
                <a:cs typeface="Arial"/>
              </a:rPr>
              <a:t>функцıонального </a:t>
            </a:r>
            <a:r>
              <a:rPr sz="2800" b="1" spc="70" dirty="0">
                <a:latin typeface="Arial"/>
                <a:cs typeface="Arial"/>
              </a:rPr>
              <a:t>стану </a:t>
            </a:r>
            <a:r>
              <a:rPr sz="2800" b="1" spc="90" dirty="0">
                <a:latin typeface="Arial"/>
                <a:cs typeface="Arial"/>
              </a:rPr>
              <a:t>органıзму</a:t>
            </a:r>
            <a:r>
              <a:rPr sz="2800" b="1" spc="90" dirty="0">
                <a:latin typeface="Georgia"/>
                <a:cs typeface="Georgia"/>
              </a:rPr>
              <a:t>, </a:t>
            </a:r>
            <a:r>
              <a:rPr sz="2800" b="1" spc="-700" dirty="0">
                <a:latin typeface="Georgia"/>
                <a:cs typeface="Georgia"/>
              </a:rPr>
              <a:t> </a:t>
            </a:r>
            <a:r>
              <a:rPr sz="2800" b="1" spc="90" dirty="0">
                <a:latin typeface="Arial"/>
                <a:cs typeface="Arial"/>
              </a:rPr>
              <a:t>здатнıсть </a:t>
            </a:r>
            <a:r>
              <a:rPr sz="2800" b="1" spc="45" dirty="0">
                <a:latin typeface="Arial"/>
                <a:cs typeface="Arial"/>
              </a:rPr>
              <a:t>до </a:t>
            </a:r>
            <a:r>
              <a:rPr sz="2800" b="1" spc="114" dirty="0">
                <a:latin typeface="Arial"/>
                <a:cs typeface="Arial"/>
              </a:rPr>
              <a:t>науково</a:t>
            </a:r>
            <a:r>
              <a:rPr sz="2800" b="1" spc="114" dirty="0">
                <a:latin typeface="Georgia"/>
                <a:cs typeface="Georgia"/>
              </a:rPr>
              <a:t>-</a:t>
            </a:r>
            <a:r>
              <a:rPr sz="2800" b="1" spc="114" dirty="0">
                <a:latin typeface="Arial"/>
                <a:cs typeface="Arial"/>
              </a:rPr>
              <a:t>методичного забезпечення </a:t>
            </a:r>
            <a:r>
              <a:rPr sz="2800" b="1" spc="150" dirty="0">
                <a:latin typeface="Arial"/>
                <a:cs typeface="Arial"/>
              </a:rPr>
              <a:t>та </a:t>
            </a:r>
            <a:r>
              <a:rPr sz="2800" b="1" spc="80" dirty="0">
                <a:latin typeface="Arial"/>
                <a:cs typeface="Arial"/>
              </a:rPr>
              <a:t>проведення </a:t>
            </a:r>
            <a:r>
              <a:rPr sz="2800" b="1" spc="125" dirty="0">
                <a:latin typeface="Arial"/>
                <a:cs typeface="Arial"/>
              </a:rPr>
              <a:t>медико</a:t>
            </a:r>
            <a:r>
              <a:rPr sz="2800" b="1" spc="125" dirty="0">
                <a:latin typeface="Georgia"/>
                <a:cs typeface="Georgia"/>
              </a:rPr>
              <a:t>-</a:t>
            </a:r>
            <a:r>
              <a:rPr sz="2800" b="1" spc="125" dirty="0">
                <a:latin typeface="Arial"/>
                <a:cs typeface="Arial"/>
              </a:rPr>
              <a:t>педагогıчного </a:t>
            </a:r>
            <a:r>
              <a:rPr sz="2800" b="1" spc="130" dirty="0">
                <a:latin typeface="Arial"/>
                <a:cs typeface="Arial"/>
              </a:rPr>
              <a:t> </a:t>
            </a:r>
            <a:r>
              <a:rPr sz="2800" b="1" spc="75" dirty="0">
                <a:latin typeface="Arial"/>
                <a:cs typeface="Arial"/>
              </a:rPr>
              <a:t>спостереження</a:t>
            </a:r>
            <a:r>
              <a:rPr sz="2800" b="1" spc="75" dirty="0">
                <a:latin typeface="Georgia"/>
                <a:cs typeface="Georgia"/>
              </a:rPr>
              <a:t>,</a:t>
            </a:r>
            <a:r>
              <a:rPr sz="2800" b="1" spc="-50" dirty="0">
                <a:latin typeface="Georgia"/>
                <a:cs typeface="Georgia"/>
              </a:rPr>
              <a:t> </a:t>
            </a:r>
            <a:r>
              <a:rPr sz="2800" b="1" spc="90" dirty="0">
                <a:latin typeface="Arial"/>
                <a:cs typeface="Arial"/>
              </a:rPr>
              <a:t>здатнıсть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125" dirty="0">
                <a:latin typeface="Arial"/>
                <a:cs typeface="Arial"/>
              </a:rPr>
              <a:t>оцıнювати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190" dirty="0">
                <a:latin typeface="Arial"/>
                <a:cs typeface="Arial"/>
              </a:rPr>
              <a:t>змıни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85" dirty="0">
                <a:latin typeface="Arial"/>
                <a:cs typeface="Arial"/>
              </a:rPr>
              <a:t>функцıонального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70" dirty="0">
                <a:latin typeface="Arial"/>
                <a:cs typeface="Arial"/>
              </a:rPr>
              <a:t>стану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100" dirty="0">
                <a:latin typeface="Arial"/>
                <a:cs typeface="Arial"/>
              </a:rPr>
              <a:t>учнıв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150" dirty="0">
                <a:latin typeface="Arial"/>
                <a:cs typeface="Arial"/>
              </a:rPr>
              <a:t>та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75" dirty="0">
                <a:latin typeface="Arial"/>
                <a:cs typeface="Arial"/>
              </a:rPr>
              <a:t>студентıв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35" dirty="0">
                <a:latin typeface="Arial"/>
                <a:cs typeface="Arial"/>
              </a:rPr>
              <a:t>у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60" dirty="0">
                <a:latin typeface="Arial"/>
                <a:cs typeface="Arial"/>
              </a:rPr>
              <a:t>процесı </a:t>
            </a:r>
            <a:r>
              <a:rPr sz="2800" b="1" spc="-760" dirty="0">
                <a:latin typeface="Arial"/>
                <a:cs typeface="Arial"/>
              </a:rPr>
              <a:t> </a:t>
            </a:r>
            <a:r>
              <a:rPr sz="2800" b="1" spc="100" dirty="0">
                <a:latin typeface="Arial"/>
                <a:cs typeface="Arial"/>
              </a:rPr>
              <a:t>фıзичного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75" dirty="0">
                <a:latin typeface="Arial"/>
                <a:cs typeface="Arial"/>
              </a:rPr>
              <a:t>виховання</a:t>
            </a:r>
            <a:r>
              <a:rPr sz="2800" b="1" spc="75" dirty="0"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800">
              <a:latin typeface="Georgia"/>
              <a:cs typeface="Georgia"/>
            </a:endParaRPr>
          </a:p>
          <a:p>
            <a:pPr marL="12065" marR="399415" algn="ctr">
              <a:lnSpc>
                <a:spcPct val="114999"/>
              </a:lnSpc>
              <a:spcBef>
                <a:spcPts val="5"/>
              </a:spcBef>
            </a:pPr>
            <a:r>
              <a:rPr sz="2500" b="1" spc="105" dirty="0">
                <a:solidFill>
                  <a:srgbClr val="800F1C"/>
                </a:solidFill>
                <a:latin typeface="Arial"/>
                <a:cs typeface="Arial"/>
              </a:rPr>
              <a:t>Очıкуванı </a:t>
            </a:r>
            <a:r>
              <a:rPr sz="2500" b="1" spc="95" dirty="0">
                <a:solidFill>
                  <a:srgbClr val="800F1C"/>
                </a:solidFill>
                <a:latin typeface="Arial"/>
                <a:cs typeface="Arial"/>
              </a:rPr>
              <a:t>результати </a:t>
            </a:r>
            <a:r>
              <a:rPr sz="2500" b="1" spc="70" dirty="0">
                <a:solidFill>
                  <a:srgbClr val="800F1C"/>
                </a:solidFill>
                <a:latin typeface="Arial"/>
                <a:cs typeface="Arial"/>
              </a:rPr>
              <a:t>навчання</a:t>
            </a:r>
            <a:r>
              <a:rPr sz="2500" b="1" spc="70" dirty="0">
                <a:solidFill>
                  <a:srgbClr val="800F1C"/>
                </a:solidFill>
                <a:latin typeface="Georgia"/>
                <a:cs typeface="Georgia"/>
              </a:rPr>
              <a:t>: </a:t>
            </a:r>
            <a:r>
              <a:rPr sz="2500" b="1" spc="70" dirty="0">
                <a:latin typeface="Arial"/>
                <a:cs typeface="Arial"/>
              </a:rPr>
              <a:t>студент </a:t>
            </a:r>
            <a:r>
              <a:rPr sz="2500" b="1" spc="110" dirty="0">
                <a:latin typeface="Arial"/>
                <a:cs typeface="Arial"/>
              </a:rPr>
              <a:t>повинен </a:t>
            </a:r>
            <a:r>
              <a:rPr sz="2500" b="1" spc="95" dirty="0">
                <a:latin typeface="Arial"/>
                <a:cs typeface="Arial"/>
              </a:rPr>
              <a:t>знати</a:t>
            </a:r>
            <a:r>
              <a:rPr sz="2500" b="1" spc="95" dirty="0">
                <a:latin typeface="Georgia"/>
                <a:cs typeface="Georgia"/>
              </a:rPr>
              <a:t>: </a:t>
            </a:r>
            <a:r>
              <a:rPr sz="2500" b="1" spc="30" dirty="0">
                <a:latin typeface="Arial"/>
                <a:cs typeface="Arial"/>
              </a:rPr>
              <a:t>особливостı </a:t>
            </a:r>
            <a:r>
              <a:rPr sz="2500" b="1" spc="65" dirty="0">
                <a:latin typeface="Arial"/>
                <a:cs typeface="Arial"/>
              </a:rPr>
              <a:t>моделювання</a:t>
            </a:r>
            <a:r>
              <a:rPr sz="2500" b="1" spc="65" dirty="0">
                <a:latin typeface="Georgia"/>
                <a:cs typeface="Georgia"/>
              </a:rPr>
              <a:t>, </a:t>
            </a:r>
            <a:r>
              <a:rPr sz="2500" b="1" spc="55" dirty="0">
                <a:latin typeface="Arial"/>
                <a:cs typeface="Arial"/>
              </a:rPr>
              <a:t>створення </a:t>
            </a:r>
            <a:r>
              <a:rPr sz="2500" b="1" spc="135" dirty="0">
                <a:latin typeface="Arial"/>
                <a:cs typeface="Arial"/>
              </a:rPr>
              <a:t>та </a:t>
            </a:r>
            <a:r>
              <a:rPr sz="2500" b="1" spc="140" dirty="0">
                <a:latin typeface="Arial"/>
                <a:cs typeface="Arial"/>
              </a:rPr>
              <a:t> </a:t>
            </a:r>
            <a:r>
              <a:rPr sz="2500" b="1" spc="125" dirty="0">
                <a:latin typeface="Arial"/>
                <a:cs typeface="Arial"/>
              </a:rPr>
              <a:t>пıдтримання</a:t>
            </a:r>
            <a:r>
              <a:rPr sz="2500" b="1" spc="-100" dirty="0">
                <a:latin typeface="Arial"/>
                <a:cs typeface="Arial"/>
              </a:rPr>
              <a:t> </a:t>
            </a:r>
            <a:r>
              <a:rPr sz="2500" b="1" spc="70" dirty="0">
                <a:latin typeface="Arial"/>
                <a:cs typeface="Arial"/>
              </a:rPr>
              <a:t>безпечного</a:t>
            </a:r>
            <a:r>
              <a:rPr sz="2500" b="1" spc="70" dirty="0">
                <a:latin typeface="Georgia"/>
                <a:cs typeface="Georgia"/>
              </a:rPr>
              <a:t>,</a:t>
            </a:r>
            <a:r>
              <a:rPr sz="2500" b="1" spc="-40" dirty="0">
                <a:latin typeface="Georgia"/>
                <a:cs typeface="Georgia"/>
              </a:rPr>
              <a:t> </a:t>
            </a:r>
            <a:r>
              <a:rPr sz="2500" b="1" spc="80" dirty="0">
                <a:latin typeface="Arial"/>
                <a:cs typeface="Arial"/>
              </a:rPr>
              <a:t>ергономıчного</a:t>
            </a:r>
            <a:r>
              <a:rPr sz="2500" b="1" spc="80" dirty="0">
                <a:latin typeface="Georgia"/>
                <a:cs typeface="Georgia"/>
              </a:rPr>
              <a:t>,</a:t>
            </a:r>
            <a:r>
              <a:rPr sz="2500" b="1" spc="-35" dirty="0">
                <a:latin typeface="Georgia"/>
                <a:cs typeface="Georgia"/>
              </a:rPr>
              <a:t> </a:t>
            </a:r>
            <a:r>
              <a:rPr sz="2500" b="1" spc="110" dirty="0">
                <a:latin typeface="Arial"/>
                <a:cs typeface="Arial"/>
              </a:rPr>
              <a:t>ıнклюзивного</a:t>
            </a:r>
            <a:r>
              <a:rPr sz="2500" b="1" spc="-100" dirty="0">
                <a:latin typeface="Arial"/>
                <a:cs typeface="Arial"/>
              </a:rPr>
              <a:t> </a:t>
            </a:r>
            <a:r>
              <a:rPr sz="2500" b="1" spc="45" dirty="0">
                <a:latin typeface="Arial"/>
                <a:cs typeface="Arial"/>
              </a:rPr>
              <a:t>освıтнього</a:t>
            </a:r>
            <a:r>
              <a:rPr sz="2500" b="1" spc="-95" dirty="0">
                <a:latin typeface="Arial"/>
                <a:cs typeface="Arial"/>
              </a:rPr>
              <a:t> </a:t>
            </a:r>
            <a:r>
              <a:rPr sz="2500" b="1" spc="90" dirty="0">
                <a:latin typeface="Arial"/>
                <a:cs typeface="Arial"/>
              </a:rPr>
              <a:t>середовища</a:t>
            </a:r>
            <a:r>
              <a:rPr sz="2500" b="1" spc="-100" dirty="0">
                <a:latin typeface="Arial"/>
                <a:cs typeface="Arial"/>
              </a:rPr>
              <a:t> </a:t>
            </a:r>
            <a:r>
              <a:rPr sz="2500" b="1" spc="30" dirty="0">
                <a:latin typeface="Arial"/>
                <a:cs typeface="Arial"/>
              </a:rPr>
              <a:t>у</a:t>
            </a:r>
            <a:r>
              <a:rPr sz="2500" b="1" spc="-95" dirty="0">
                <a:latin typeface="Arial"/>
                <a:cs typeface="Arial"/>
              </a:rPr>
              <a:t> </a:t>
            </a:r>
            <a:r>
              <a:rPr sz="2500" b="1" spc="110" dirty="0">
                <a:latin typeface="Arial"/>
                <a:cs typeface="Arial"/>
              </a:rPr>
              <a:t>закладах</a:t>
            </a:r>
            <a:r>
              <a:rPr sz="2500" b="1" spc="-100" dirty="0">
                <a:latin typeface="Arial"/>
                <a:cs typeface="Arial"/>
              </a:rPr>
              <a:t> </a:t>
            </a:r>
            <a:r>
              <a:rPr sz="2500" b="1" spc="40" dirty="0">
                <a:latin typeface="Arial"/>
                <a:cs typeface="Arial"/>
              </a:rPr>
              <a:t>освıти</a:t>
            </a:r>
            <a:r>
              <a:rPr sz="2500" b="1" spc="40" dirty="0">
                <a:latin typeface="Georgia"/>
                <a:cs typeface="Georgia"/>
              </a:rPr>
              <a:t>.</a:t>
            </a:r>
            <a:r>
              <a:rPr sz="2500" b="1" spc="-35" dirty="0">
                <a:latin typeface="Georgia"/>
                <a:cs typeface="Georgia"/>
              </a:rPr>
              <a:t> </a:t>
            </a:r>
            <a:r>
              <a:rPr sz="2500" b="1" spc="85" dirty="0">
                <a:latin typeface="Arial"/>
                <a:cs typeface="Arial"/>
              </a:rPr>
              <a:t>вмıти</a:t>
            </a:r>
            <a:r>
              <a:rPr sz="2500" b="1" spc="85" dirty="0">
                <a:latin typeface="Georgia"/>
                <a:cs typeface="Georgia"/>
              </a:rPr>
              <a:t>: </a:t>
            </a:r>
            <a:r>
              <a:rPr sz="2500" b="1" spc="-620" dirty="0">
                <a:latin typeface="Georgia"/>
                <a:cs typeface="Georgia"/>
              </a:rPr>
              <a:t> </a:t>
            </a:r>
            <a:r>
              <a:rPr sz="2500" b="1" spc="45" dirty="0">
                <a:latin typeface="Arial"/>
                <a:cs typeface="Arial"/>
              </a:rPr>
              <a:t>професıйно </a:t>
            </a:r>
            <a:r>
              <a:rPr sz="2500" b="1" spc="85" dirty="0">
                <a:latin typeface="Arial"/>
                <a:cs typeface="Arial"/>
              </a:rPr>
              <a:t>органıзувати</a:t>
            </a:r>
            <a:r>
              <a:rPr sz="2500" b="1" spc="85" dirty="0">
                <a:latin typeface="Georgia"/>
                <a:cs typeface="Georgia"/>
              </a:rPr>
              <a:t>, </a:t>
            </a:r>
            <a:r>
              <a:rPr sz="2500" b="1" spc="135" dirty="0">
                <a:latin typeface="Arial"/>
                <a:cs typeface="Arial"/>
              </a:rPr>
              <a:t>здıйснити та </a:t>
            </a:r>
            <a:r>
              <a:rPr sz="2500" b="1" spc="114" dirty="0">
                <a:latin typeface="Arial"/>
                <a:cs typeface="Arial"/>
              </a:rPr>
              <a:t>корегувати </a:t>
            </a:r>
            <a:r>
              <a:rPr sz="2500" b="1" spc="55" dirty="0">
                <a:latin typeface="Arial"/>
                <a:cs typeface="Arial"/>
              </a:rPr>
              <a:t>процес </a:t>
            </a:r>
            <a:r>
              <a:rPr sz="2500" b="1" spc="90" dirty="0">
                <a:latin typeface="Arial"/>
                <a:cs typeface="Arial"/>
              </a:rPr>
              <a:t>фıзичного </a:t>
            </a:r>
            <a:r>
              <a:rPr sz="2500" b="1" spc="65" dirty="0">
                <a:latin typeface="Arial"/>
                <a:cs typeface="Arial"/>
              </a:rPr>
              <a:t>виховання</a:t>
            </a:r>
            <a:r>
              <a:rPr sz="2500" b="1" spc="65" dirty="0">
                <a:latin typeface="Georgia"/>
                <a:cs typeface="Georgia"/>
              </a:rPr>
              <a:t>, </a:t>
            </a:r>
            <a:r>
              <a:rPr sz="2500" b="1" spc="50" dirty="0">
                <a:latin typeface="Arial"/>
                <a:cs typeface="Arial"/>
              </a:rPr>
              <a:t>спортивно</a:t>
            </a:r>
            <a:r>
              <a:rPr sz="2500" b="1" spc="50" dirty="0">
                <a:latin typeface="Georgia"/>
                <a:cs typeface="Georgia"/>
              </a:rPr>
              <a:t>-</a:t>
            </a:r>
            <a:r>
              <a:rPr sz="2500" b="1" spc="50" dirty="0">
                <a:latin typeface="Arial"/>
                <a:cs typeface="Arial"/>
              </a:rPr>
              <a:t>масової</a:t>
            </a:r>
            <a:r>
              <a:rPr sz="2500" b="1" spc="50" dirty="0">
                <a:latin typeface="Georgia"/>
                <a:cs typeface="Georgia"/>
              </a:rPr>
              <a:t>, </a:t>
            </a:r>
            <a:r>
              <a:rPr sz="2500" b="1" spc="55" dirty="0">
                <a:latin typeface="Georgia"/>
                <a:cs typeface="Georgia"/>
              </a:rPr>
              <a:t> </a:t>
            </a:r>
            <a:r>
              <a:rPr sz="2500" b="1" spc="55" dirty="0">
                <a:latin typeface="Arial"/>
                <a:cs typeface="Arial"/>
              </a:rPr>
              <a:t>оздоровчої </a:t>
            </a:r>
            <a:r>
              <a:rPr sz="2500" b="1" spc="35" dirty="0">
                <a:latin typeface="Arial"/>
                <a:cs typeface="Arial"/>
              </a:rPr>
              <a:t>роботи</a:t>
            </a:r>
            <a:r>
              <a:rPr sz="2500" b="1" spc="35" dirty="0">
                <a:latin typeface="Georgia"/>
                <a:cs typeface="Georgia"/>
              </a:rPr>
              <a:t>; </a:t>
            </a:r>
            <a:r>
              <a:rPr sz="2500" b="1" spc="105" dirty="0">
                <a:latin typeface="Arial"/>
                <a:cs typeface="Arial"/>
              </a:rPr>
              <a:t>здıйснювати </a:t>
            </a:r>
            <a:r>
              <a:rPr sz="2500" b="1" spc="100" dirty="0">
                <a:latin typeface="Arial"/>
                <a:cs typeface="Arial"/>
              </a:rPr>
              <a:t>профıлактику </a:t>
            </a:r>
            <a:r>
              <a:rPr sz="2500" b="1" spc="45" dirty="0">
                <a:latin typeface="Arial"/>
                <a:cs typeface="Arial"/>
              </a:rPr>
              <a:t>захворюваностı</a:t>
            </a:r>
            <a:r>
              <a:rPr sz="2500" b="1" spc="45" dirty="0">
                <a:latin typeface="Georgia"/>
                <a:cs typeface="Georgia"/>
              </a:rPr>
              <a:t>, </a:t>
            </a:r>
            <a:r>
              <a:rPr sz="2500" b="1" spc="90" dirty="0">
                <a:latin typeface="Arial"/>
                <a:cs typeface="Arial"/>
              </a:rPr>
              <a:t>перевтоми</a:t>
            </a:r>
            <a:r>
              <a:rPr sz="2500" b="1" spc="90" dirty="0">
                <a:latin typeface="Georgia"/>
                <a:cs typeface="Georgia"/>
              </a:rPr>
              <a:t>, </a:t>
            </a:r>
            <a:r>
              <a:rPr sz="2500" b="1" spc="70" dirty="0">
                <a:latin typeface="Arial"/>
                <a:cs typeface="Arial"/>
              </a:rPr>
              <a:t>перетренованостı </a:t>
            </a:r>
            <a:r>
              <a:rPr sz="2500" b="1" spc="135" dirty="0">
                <a:latin typeface="Arial"/>
                <a:cs typeface="Arial"/>
              </a:rPr>
              <a:t>та </a:t>
            </a:r>
            <a:r>
              <a:rPr sz="2500" b="1" spc="140" dirty="0">
                <a:latin typeface="Arial"/>
                <a:cs typeface="Arial"/>
              </a:rPr>
              <a:t> </a:t>
            </a:r>
            <a:r>
              <a:rPr sz="2500" b="1" spc="114" dirty="0">
                <a:latin typeface="Arial"/>
                <a:cs typeface="Arial"/>
              </a:rPr>
              <a:t>травматизму</a:t>
            </a:r>
            <a:r>
              <a:rPr sz="2500" b="1" spc="114" dirty="0">
                <a:latin typeface="Georgia"/>
                <a:cs typeface="Georgia"/>
              </a:rPr>
              <a:t>,</a:t>
            </a:r>
            <a:r>
              <a:rPr sz="2500" b="1" spc="-50" dirty="0">
                <a:latin typeface="Georgia"/>
                <a:cs typeface="Georgia"/>
              </a:rPr>
              <a:t> </a:t>
            </a:r>
            <a:r>
              <a:rPr sz="2500" b="1" spc="110" dirty="0">
                <a:latin typeface="Arial"/>
                <a:cs typeface="Arial"/>
              </a:rPr>
              <a:t>забезпечувати</a:t>
            </a:r>
            <a:r>
              <a:rPr sz="2500" b="1" spc="-110" dirty="0">
                <a:latin typeface="Arial"/>
                <a:cs typeface="Arial"/>
              </a:rPr>
              <a:t> </a:t>
            </a:r>
            <a:r>
              <a:rPr sz="2500" b="1" spc="45" dirty="0">
                <a:latin typeface="Arial"/>
                <a:cs typeface="Arial"/>
              </a:rPr>
              <a:t>охорону</a:t>
            </a:r>
            <a:r>
              <a:rPr sz="2500" b="1" spc="-110" dirty="0">
                <a:latin typeface="Arial"/>
                <a:cs typeface="Arial"/>
              </a:rPr>
              <a:t> </a:t>
            </a:r>
            <a:r>
              <a:rPr sz="2500" b="1" spc="195" dirty="0">
                <a:latin typeface="Arial"/>
                <a:cs typeface="Arial"/>
              </a:rPr>
              <a:t>життя</a:t>
            </a:r>
            <a:r>
              <a:rPr sz="2500" b="1" spc="-110" dirty="0">
                <a:latin typeface="Arial"/>
                <a:cs typeface="Arial"/>
              </a:rPr>
              <a:t> </a:t>
            </a:r>
            <a:r>
              <a:rPr sz="2500" b="1" spc="65" dirty="0">
                <a:latin typeface="Arial"/>
                <a:cs typeface="Arial"/>
              </a:rPr>
              <a:t>ı</a:t>
            </a:r>
            <a:r>
              <a:rPr sz="2500" b="1" spc="-110" dirty="0">
                <a:latin typeface="Arial"/>
                <a:cs typeface="Arial"/>
              </a:rPr>
              <a:t> </a:t>
            </a:r>
            <a:r>
              <a:rPr sz="2500" b="1" spc="35" dirty="0">
                <a:latin typeface="Arial"/>
                <a:cs typeface="Arial"/>
              </a:rPr>
              <a:t>здоров</a:t>
            </a:r>
            <a:r>
              <a:rPr sz="2500" b="1" spc="35" dirty="0">
                <a:latin typeface="Georgia"/>
                <a:cs typeface="Georgia"/>
              </a:rPr>
              <a:t>'</a:t>
            </a:r>
            <a:r>
              <a:rPr sz="2500" b="1" spc="35" dirty="0">
                <a:latin typeface="Arial"/>
                <a:cs typeface="Arial"/>
              </a:rPr>
              <a:t>я</a:t>
            </a:r>
            <a:r>
              <a:rPr sz="2500" b="1" spc="-110" dirty="0">
                <a:latin typeface="Arial"/>
                <a:cs typeface="Arial"/>
              </a:rPr>
              <a:t> </a:t>
            </a:r>
            <a:r>
              <a:rPr sz="2500" b="1" spc="50" dirty="0">
                <a:latin typeface="Arial"/>
                <a:cs typeface="Arial"/>
              </a:rPr>
              <a:t>здобувачıв</a:t>
            </a:r>
            <a:r>
              <a:rPr sz="2500" b="1" spc="50" dirty="0">
                <a:latin typeface="Georgia"/>
                <a:cs typeface="Georgia"/>
              </a:rPr>
              <a:t>.</a:t>
            </a:r>
            <a:endParaRPr sz="2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2700" y="2233030"/>
            <a:ext cx="18213705" cy="783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29969">
              <a:lnSpc>
                <a:spcPct val="116500"/>
              </a:lnSpc>
              <a:spcBef>
                <a:spcPts val="95"/>
              </a:spcBef>
            </a:pPr>
            <a:r>
              <a:rPr sz="4400" spc="-50" dirty="0">
                <a:latin typeface="Lucida Sans Unicode"/>
                <a:cs typeface="Lucida Sans Unicode"/>
              </a:rPr>
              <a:t>Тема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-455" dirty="0">
                <a:latin typeface="Verdana"/>
                <a:cs typeface="Verdana"/>
              </a:rPr>
              <a:t>1.</a:t>
            </a:r>
            <a:r>
              <a:rPr sz="4400" spc="-465" dirty="0">
                <a:latin typeface="Verdana"/>
                <a:cs typeface="Verdana"/>
              </a:rPr>
              <a:t> </a:t>
            </a:r>
            <a:r>
              <a:rPr sz="4400" spc="25" dirty="0">
                <a:latin typeface="Lucida Sans Unicode"/>
                <a:cs typeface="Lucida Sans Unicode"/>
              </a:rPr>
              <a:t>Загальнı</a:t>
            </a:r>
            <a:r>
              <a:rPr sz="4400" spc="-305" dirty="0">
                <a:latin typeface="Lucida Sans Unicode"/>
                <a:cs typeface="Lucida Sans Unicode"/>
              </a:rPr>
              <a:t> </a:t>
            </a:r>
            <a:r>
              <a:rPr sz="4400" spc="30" dirty="0">
                <a:latin typeface="Lucida Sans Unicode"/>
                <a:cs typeface="Lucida Sans Unicode"/>
              </a:rPr>
              <a:t>поняття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-45" dirty="0">
                <a:latin typeface="Lucida Sans Unicode"/>
                <a:cs typeface="Lucida Sans Unicode"/>
              </a:rPr>
              <a:t>про</a:t>
            </a:r>
            <a:r>
              <a:rPr sz="4400" spc="-305" dirty="0">
                <a:latin typeface="Lucida Sans Unicode"/>
                <a:cs typeface="Lucida Sans Unicode"/>
              </a:rPr>
              <a:t> </a:t>
            </a:r>
            <a:r>
              <a:rPr sz="4400" spc="-65" dirty="0">
                <a:latin typeface="Lucida Sans Unicode"/>
                <a:cs typeface="Lucida Sans Unicode"/>
              </a:rPr>
              <a:t>медико</a:t>
            </a:r>
            <a:r>
              <a:rPr sz="4400" spc="-65" dirty="0">
                <a:latin typeface="Verdana"/>
                <a:cs typeface="Verdana"/>
              </a:rPr>
              <a:t>-</a:t>
            </a:r>
            <a:r>
              <a:rPr sz="4400" spc="-65" dirty="0">
                <a:latin typeface="Lucida Sans Unicode"/>
                <a:cs typeface="Lucida Sans Unicode"/>
              </a:rPr>
              <a:t>педагогıчний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10" dirty="0">
                <a:latin typeface="Lucida Sans Unicode"/>
                <a:cs typeface="Lucida Sans Unicode"/>
              </a:rPr>
              <a:t>контроль</a:t>
            </a:r>
            <a:r>
              <a:rPr sz="4400" spc="-305" dirty="0">
                <a:latin typeface="Lucida Sans Unicode"/>
                <a:cs typeface="Lucida Sans Unicode"/>
              </a:rPr>
              <a:t> </a:t>
            </a:r>
            <a:r>
              <a:rPr sz="4400" spc="-70" dirty="0">
                <a:latin typeface="Lucida Sans Unicode"/>
                <a:cs typeface="Lucida Sans Unicode"/>
              </a:rPr>
              <a:t>у </a:t>
            </a:r>
            <a:r>
              <a:rPr sz="4400" spc="-1380" dirty="0">
                <a:latin typeface="Lucida Sans Unicode"/>
                <a:cs typeface="Lucida Sans Unicode"/>
              </a:rPr>
              <a:t> </a:t>
            </a:r>
            <a:r>
              <a:rPr sz="4400" spc="-10" dirty="0">
                <a:latin typeface="Lucida Sans Unicode"/>
                <a:cs typeface="Lucida Sans Unicode"/>
              </a:rPr>
              <a:t>фıзичнıй</a:t>
            </a:r>
            <a:r>
              <a:rPr sz="4400" spc="-320" dirty="0">
                <a:latin typeface="Lucida Sans Unicode"/>
                <a:cs typeface="Lucida Sans Unicode"/>
              </a:rPr>
              <a:t> </a:t>
            </a:r>
            <a:r>
              <a:rPr sz="4400" spc="-70" dirty="0">
                <a:latin typeface="Lucida Sans Unicode"/>
                <a:cs typeface="Lucida Sans Unicode"/>
              </a:rPr>
              <a:t>культурı</a:t>
            </a:r>
            <a:r>
              <a:rPr sz="4400" spc="-70" dirty="0">
                <a:latin typeface="Verdana"/>
                <a:cs typeface="Verdana"/>
              </a:rPr>
              <a:t>.</a:t>
            </a:r>
            <a:endParaRPr sz="4400">
              <a:latin typeface="Verdana"/>
              <a:cs typeface="Verdana"/>
            </a:endParaRPr>
          </a:p>
          <a:p>
            <a:pPr marL="12700" marR="831215">
              <a:lnSpc>
                <a:spcPts val="6150"/>
              </a:lnSpc>
              <a:spcBef>
                <a:spcPts val="350"/>
              </a:spcBef>
            </a:pPr>
            <a:r>
              <a:rPr sz="4400" spc="-345" dirty="0">
                <a:latin typeface="Lucida Sans Unicode"/>
                <a:cs typeface="Lucida Sans Unicode"/>
              </a:rPr>
              <a:t>Т</a:t>
            </a:r>
            <a:r>
              <a:rPr sz="4400" spc="25" dirty="0">
                <a:latin typeface="Lucida Sans Unicode"/>
                <a:cs typeface="Lucida Sans Unicode"/>
              </a:rPr>
              <a:t>е</a:t>
            </a:r>
            <a:r>
              <a:rPr sz="4400" spc="80" dirty="0">
                <a:latin typeface="Lucida Sans Unicode"/>
                <a:cs typeface="Lucida Sans Unicode"/>
              </a:rPr>
              <a:t>м</a:t>
            </a:r>
            <a:r>
              <a:rPr sz="4400" spc="35" dirty="0">
                <a:latin typeface="Lucida Sans Unicode"/>
                <a:cs typeface="Lucida Sans Unicode"/>
              </a:rPr>
              <a:t>а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390" dirty="0">
                <a:latin typeface="Verdana"/>
                <a:cs typeface="Verdana"/>
              </a:rPr>
              <a:t>2</a:t>
            </a:r>
            <a:r>
              <a:rPr sz="4400" spc="-445" dirty="0">
                <a:latin typeface="Verdana"/>
                <a:cs typeface="Verdana"/>
              </a:rPr>
              <a:t>.</a:t>
            </a:r>
            <a:r>
              <a:rPr sz="4400" spc="-470" dirty="0">
                <a:latin typeface="Verdana"/>
                <a:cs typeface="Verdana"/>
              </a:rPr>
              <a:t> </a:t>
            </a:r>
            <a:r>
              <a:rPr sz="4400" spc="480" dirty="0">
                <a:latin typeface="Lucida Sans Unicode"/>
                <a:cs typeface="Lucida Sans Unicode"/>
              </a:rPr>
              <a:t>Ф</a:t>
            </a:r>
            <a:r>
              <a:rPr sz="4400" spc="-145" dirty="0">
                <a:latin typeface="Lucida Sans Unicode"/>
                <a:cs typeface="Lucida Sans Unicode"/>
              </a:rPr>
              <a:t>ı</a:t>
            </a:r>
            <a:r>
              <a:rPr sz="4400" spc="35" dirty="0">
                <a:latin typeface="Lucida Sans Unicode"/>
                <a:cs typeface="Lucida Sans Unicode"/>
              </a:rPr>
              <a:t>з</a:t>
            </a:r>
            <a:r>
              <a:rPr sz="4400" spc="65" dirty="0">
                <a:latin typeface="Lucida Sans Unicode"/>
                <a:cs typeface="Lucida Sans Unicode"/>
              </a:rPr>
              <a:t>и</a:t>
            </a:r>
            <a:r>
              <a:rPr sz="4400" spc="385" dirty="0">
                <a:latin typeface="Lucida Sans Unicode"/>
                <a:cs typeface="Lucida Sans Unicode"/>
              </a:rPr>
              <a:t>ч</a:t>
            </a:r>
            <a:r>
              <a:rPr sz="4400" spc="40" dirty="0">
                <a:latin typeface="Lucida Sans Unicode"/>
                <a:cs typeface="Lucida Sans Unicode"/>
              </a:rPr>
              <a:t>н</a:t>
            </a:r>
            <a:r>
              <a:rPr sz="4400" spc="65" dirty="0">
                <a:latin typeface="Lucida Sans Unicode"/>
                <a:cs typeface="Lucida Sans Unicode"/>
              </a:rPr>
              <a:t>и</a:t>
            </a:r>
            <a:r>
              <a:rPr sz="4400" spc="70" dirty="0">
                <a:latin typeface="Lucida Sans Unicode"/>
                <a:cs typeface="Lucida Sans Unicode"/>
              </a:rPr>
              <a:t>й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70" dirty="0">
                <a:latin typeface="Lucida Sans Unicode"/>
                <a:cs typeface="Lucida Sans Unicode"/>
              </a:rPr>
              <a:t>р</a:t>
            </a:r>
            <a:r>
              <a:rPr sz="4400" spc="-50" dirty="0">
                <a:latin typeface="Lucida Sans Unicode"/>
                <a:cs typeface="Lucida Sans Unicode"/>
              </a:rPr>
              <a:t>о</a:t>
            </a:r>
            <a:r>
              <a:rPr sz="4400" spc="35" dirty="0">
                <a:latin typeface="Lucida Sans Unicode"/>
                <a:cs typeface="Lucida Sans Unicode"/>
              </a:rPr>
              <a:t>з</a:t>
            </a:r>
            <a:r>
              <a:rPr sz="4400" spc="215" dirty="0">
                <a:latin typeface="Lucida Sans Unicode"/>
                <a:cs typeface="Lucida Sans Unicode"/>
              </a:rPr>
              <a:t>в</a:t>
            </a:r>
            <a:r>
              <a:rPr sz="4400" spc="65" dirty="0">
                <a:latin typeface="Lucida Sans Unicode"/>
                <a:cs typeface="Lucida Sans Unicode"/>
              </a:rPr>
              <a:t>и</a:t>
            </a:r>
            <a:r>
              <a:rPr sz="4400" spc="-85" dirty="0">
                <a:latin typeface="Lucida Sans Unicode"/>
                <a:cs typeface="Lucida Sans Unicode"/>
              </a:rPr>
              <a:t>т</a:t>
            </a:r>
            <a:r>
              <a:rPr sz="4400" spc="-50" dirty="0">
                <a:latin typeface="Lucida Sans Unicode"/>
                <a:cs typeface="Lucida Sans Unicode"/>
              </a:rPr>
              <a:t>о</a:t>
            </a:r>
            <a:r>
              <a:rPr sz="4400" spc="-40" dirty="0">
                <a:latin typeface="Lucida Sans Unicode"/>
                <a:cs typeface="Lucida Sans Unicode"/>
              </a:rPr>
              <a:t>к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50" dirty="0">
                <a:latin typeface="Lucida Sans Unicode"/>
                <a:cs typeface="Lucida Sans Unicode"/>
              </a:rPr>
              <a:t>л</a:t>
            </a:r>
            <a:r>
              <a:rPr sz="4400" spc="90" dirty="0">
                <a:latin typeface="Lucida Sans Unicode"/>
                <a:cs typeface="Lucida Sans Unicode"/>
              </a:rPr>
              <a:t>ю</a:t>
            </a:r>
            <a:r>
              <a:rPr sz="4400" spc="-405" dirty="0">
                <a:latin typeface="Lucida Sans Unicode"/>
                <a:cs typeface="Lucida Sans Unicode"/>
              </a:rPr>
              <a:t>д</a:t>
            </a:r>
            <a:r>
              <a:rPr sz="4400" spc="65" dirty="0">
                <a:latin typeface="Lucida Sans Unicode"/>
                <a:cs typeface="Lucida Sans Unicode"/>
              </a:rPr>
              <a:t>и</a:t>
            </a:r>
            <a:r>
              <a:rPr sz="4400" spc="40" dirty="0">
                <a:latin typeface="Lucida Sans Unicode"/>
                <a:cs typeface="Lucida Sans Unicode"/>
              </a:rPr>
              <a:t>н</a:t>
            </a:r>
            <a:r>
              <a:rPr sz="4400" spc="70" dirty="0">
                <a:latin typeface="Lucida Sans Unicode"/>
                <a:cs typeface="Lucida Sans Unicode"/>
              </a:rPr>
              <a:t>и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85" dirty="0">
                <a:latin typeface="Lucida Sans Unicode"/>
                <a:cs typeface="Lucida Sans Unicode"/>
              </a:rPr>
              <a:t>т</a:t>
            </a:r>
            <a:r>
              <a:rPr sz="4400" spc="35" dirty="0">
                <a:latin typeface="Lucida Sans Unicode"/>
                <a:cs typeface="Lucida Sans Unicode"/>
              </a:rPr>
              <a:t>а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80" dirty="0">
                <a:latin typeface="Lucida Sans Unicode"/>
                <a:cs typeface="Lucida Sans Unicode"/>
              </a:rPr>
              <a:t>м</a:t>
            </a:r>
            <a:r>
              <a:rPr sz="4400" spc="25" dirty="0">
                <a:latin typeface="Lucida Sans Unicode"/>
                <a:cs typeface="Lucida Sans Unicode"/>
              </a:rPr>
              <a:t>е</a:t>
            </a:r>
            <a:r>
              <a:rPr sz="4400" spc="-85" dirty="0">
                <a:latin typeface="Lucida Sans Unicode"/>
                <a:cs typeface="Lucida Sans Unicode"/>
              </a:rPr>
              <a:t>т</a:t>
            </a:r>
            <a:r>
              <a:rPr sz="4400" spc="-50" dirty="0">
                <a:latin typeface="Lucida Sans Unicode"/>
                <a:cs typeface="Lucida Sans Unicode"/>
              </a:rPr>
              <a:t>о</a:t>
            </a:r>
            <a:r>
              <a:rPr sz="4400" spc="-405" dirty="0">
                <a:latin typeface="Lucida Sans Unicode"/>
                <a:cs typeface="Lucida Sans Unicode"/>
              </a:rPr>
              <a:t>д</a:t>
            </a:r>
            <a:r>
              <a:rPr sz="4400" spc="70" dirty="0">
                <a:latin typeface="Lucida Sans Unicode"/>
                <a:cs typeface="Lucida Sans Unicode"/>
              </a:rPr>
              <a:t>и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65" dirty="0">
                <a:latin typeface="Lucida Sans Unicode"/>
                <a:cs typeface="Lucida Sans Unicode"/>
              </a:rPr>
              <a:t>й</a:t>
            </a:r>
            <a:r>
              <a:rPr sz="4400" spc="-50" dirty="0">
                <a:latin typeface="Lucida Sans Unicode"/>
                <a:cs typeface="Lucida Sans Unicode"/>
              </a:rPr>
              <a:t>о</a:t>
            </a:r>
            <a:r>
              <a:rPr sz="4400" spc="-275" dirty="0">
                <a:latin typeface="Lucida Sans Unicode"/>
                <a:cs typeface="Lucida Sans Unicode"/>
              </a:rPr>
              <a:t>г</a:t>
            </a:r>
            <a:r>
              <a:rPr sz="4400" spc="-45" dirty="0">
                <a:latin typeface="Lucida Sans Unicode"/>
                <a:cs typeface="Lucida Sans Unicode"/>
              </a:rPr>
              <a:t>о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50" dirty="0">
                <a:latin typeface="Lucida Sans Unicode"/>
                <a:cs typeface="Lucida Sans Unicode"/>
              </a:rPr>
              <a:t>о</a:t>
            </a:r>
            <a:r>
              <a:rPr sz="4400" spc="-170" dirty="0">
                <a:latin typeface="Lucida Sans Unicode"/>
                <a:cs typeface="Lucida Sans Unicode"/>
              </a:rPr>
              <a:t>ц</a:t>
            </a:r>
            <a:r>
              <a:rPr sz="4400" spc="-145" dirty="0">
                <a:latin typeface="Lucida Sans Unicode"/>
                <a:cs typeface="Lucida Sans Unicode"/>
              </a:rPr>
              <a:t>ı</a:t>
            </a:r>
            <a:r>
              <a:rPr sz="4400" spc="40" dirty="0">
                <a:latin typeface="Lucida Sans Unicode"/>
                <a:cs typeface="Lucida Sans Unicode"/>
              </a:rPr>
              <a:t>н</a:t>
            </a:r>
            <a:r>
              <a:rPr sz="4400" spc="-45" dirty="0">
                <a:latin typeface="Lucida Sans Unicode"/>
                <a:cs typeface="Lucida Sans Unicode"/>
              </a:rPr>
              <a:t>к</a:t>
            </a:r>
            <a:r>
              <a:rPr sz="4400" spc="65" dirty="0">
                <a:latin typeface="Lucida Sans Unicode"/>
                <a:cs typeface="Lucida Sans Unicode"/>
              </a:rPr>
              <a:t>и</a:t>
            </a:r>
            <a:r>
              <a:rPr sz="4400" spc="-434" dirty="0">
                <a:latin typeface="Verdana"/>
                <a:cs typeface="Verdana"/>
              </a:rPr>
              <a:t>.  </a:t>
            </a:r>
            <a:r>
              <a:rPr sz="4400" spc="-50" dirty="0">
                <a:latin typeface="Lucida Sans Unicode"/>
                <a:cs typeface="Lucida Sans Unicode"/>
              </a:rPr>
              <a:t>Тема</a:t>
            </a:r>
            <a:r>
              <a:rPr sz="4400" spc="-300" dirty="0">
                <a:latin typeface="Lucida Sans Unicode"/>
                <a:cs typeface="Lucida Sans Unicode"/>
              </a:rPr>
              <a:t> </a:t>
            </a:r>
            <a:r>
              <a:rPr sz="4400" spc="-350" dirty="0">
                <a:latin typeface="Verdana"/>
                <a:cs typeface="Verdana"/>
              </a:rPr>
              <a:t>3.</a:t>
            </a:r>
            <a:r>
              <a:rPr sz="4400" spc="-450" dirty="0">
                <a:latin typeface="Verdana"/>
                <a:cs typeface="Verdana"/>
              </a:rPr>
              <a:t> </a:t>
            </a:r>
            <a:r>
              <a:rPr sz="4400" spc="-45" dirty="0">
                <a:latin typeface="Lucida Sans Unicode"/>
                <a:cs typeface="Lucida Sans Unicode"/>
              </a:rPr>
              <a:t>Методи</a:t>
            </a:r>
            <a:r>
              <a:rPr sz="4400" spc="-300" dirty="0">
                <a:latin typeface="Lucida Sans Unicode"/>
                <a:cs typeface="Lucida Sans Unicode"/>
              </a:rPr>
              <a:t> </a:t>
            </a:r>
            <a:r>
              <a:rPr sz="4400" spc="-75" dirty="0">
                <a:latin typeface="Lucida Sans Unicode"/>
                <a:cs typeface="Lucida Sans Unicode"/>
              </a:rPr>
              <a:t>дослıдження</a:t>
            </a:r>
            <a:r>
              <a:rPr sz="4400" spc="-295" dirty="0">
                <a:latin typeface="Lucida Sans Unicode"/>
                <a:cs typeface="Lucida Sans Unicode"/>
              </a:rPr>
              <a:t> </a:t>
            </a:r>
            <a:r>
              <a:rPr sz="4400" spc="-50" dirty="0">
                <a:latin typeface="Lucida Sans Unicode"/>
                <a:cs typeface="Lucida Sans Unicode"/>
              </a:rPr>
              <a:t>функцıонального</a:t>
            </a:r>
            <a:r>
              <a:rPr sz="4400" spc="-300" dirty="0">
                <a:latin typeface="Lucida Sans Unicode"/>
                <a:cs typeface="Lucida Sans Unicode"/>
              </a:rPr>
              <a:t> </a:t>
            </a:r>
            <a:r>
              <a:rPr sz="4400" spc="-50" dirty="0">
                <a:latin typeface="Lucida Sans Unicode"/>
                <a:cs typeface="Lucida Sans Unicode"/>
              </a:rPr>
              <a:t>стану</a:t>
            </a:r>
            <a:r>
              <a:rPr sz="4400" spc="-295" dirty="0">
                <a:latin typeface="Lucida Sans Unicode"/>
                <a:cs typeface="Lucida Sans Unicode"/>
              </a:rPr>
              <a:t> </a:t>
            </a:r>
            <a:r>
              <a:rPr sz="4400" spc="-90" dirty="0">
                <a:latin typeface="Lucida Sans Unicode"/>
                <a:cs typeface="Lucida Sans Unicode"/>
              </a:rPr>
              <a:t>органıзму</a:t>
            </a:r>
            <a:r>
              <a:rPr sz="4400" spc="-90" dirty="0">
                <a:latin typeface="Verdana"/>
                <a:cs typeface="Verdana"/>
              </a:rPr>
              <a:t>.</a:t>
            </a:r>
            <a:endParaRPr sz="4400">
              <a:latin typeface="Verdana"/>
              <a:cs typeface="Verdana"/>
            </a:endParaRPr>
          </a:p>
          <a:p>
            <a:pPr marL="12700" marR="5080">
              <a:lnSpc>
                <a:spcPts val="6150"/>
              </a:lnSpc>
            </a:pPr>
            <a:r>
              <a:rPr sz="4400" spc="-50" dirty="0">
                <a:latin typeface="Lucida Sans Unicode"/>
                <a:cs typeface="Lucida Sans Unicode"/>
              </a:rPr>
              <a:t>Тема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-295" dirty="0">
                <a:latin typeface="Verdana"/>
                <a:cs typeface="Verdana"/>
              </a:rPr>
              <a:t>4.</a:t>
            </a:r>
            <a:r>
              <a:rPr sz="4400" spc="-465" dirty="0">
                <a:latin typeface="Verdana"/>
                <a:cs typeface="Verdana"/>
              </a:rPr>
              <a:t> </a:t>
            </a:r>
            <a:r>
              <a:rPr sz="4400" spc="-60" dirty="0">
                <a:latin typeface="Lucida Sans Unicode"/>
                <a:cs typeface="Lucida Sans Unicode"/>
              </a:rPr>
              <a:t>Медико</a:t>
            </a:r>
            <a:r>
              <a:rPr sz="4400" spc="-60" dirty="0">
                <a:latin typeface="Verdana"/>
                <a:cs typeface="Verdana"/>
              </a:rPr>
              <a:t>-</a:t>
            </a:r>
            <a:r>
              <a:rPr sz="4400" spc="-60" dirty="0">
                <a:latin typeface="Lucida Sans Unicode"/>
                <a:cs typeface="Lucida Sans Unicode"/>
              </a:rPr>
              <a:t>педагогıчний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-85" dirty="0">
                <a:latin typeface="Lucida Sans Unicode"/>
                <a:cs typeface="Lucida Sans Unicode"/>
              </a:rPr>
              <a:t>супровıд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100" dirty="0">
                <a:latin typeface="Lucida Sans Unicode"/>
                <a:cs typeface="Lucida Sans Unicode"/>
              </a:rPr>
              <a:t>занять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40" dirty="0">
                <a:latin typeface="Lucida Sans Unicode"/>
                <a:cs typeface="Lucida Sans Unicode"/>
              </a:rPr>
              <a:t>з</a:t>
            </a:r>
            <a:r>
              <a:rPr sz="4400" spc="-305" dirty="0">
                <a:latin typeface="Lucida Sans Unicode"/>
                <a:cs typeface="Lucida Sans Unicode"/>
              </a:rPr>
              <a:t> </a:t>
            </a:r>
            <a:r>
              <a:rPr sz="4400" spc="-20" dirty="0">
                <a:latin typeface="Lucida Sans Unicode"/>
                <a:cs typeface="Lucida Sans Unicode"/>
              </a:rPr>
              <a:t>фıзичної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5" dirty="0">
                <a:latin typeface="Lucida Sans Unicode"/>
                <a:cs typeface="Lucida Sans Unicode"/>
              </a:rPr>
              <a:t>культури </a:t>
            </a:r>
            <a:r>
              <a:rPr sz="4400" spc="-1380" dirty="0">
                <a:latin typeface="Lucida Sans Unicode"/>
                <a:cs typeface="Lucida Sans Unicode"/>
              </a:rPr>
              <a:t> </a:t>
            </a:r>
            <a:r>
              <a:rPr sz="4400" spc="-25" dirty="0">
                <a:latin typeface="Lucida Sans Unicode"/>
                <a:cs typeface="Lucida Sans Unicode"/>
              </a:rPr>
              <a:t>та</a:t>
            </a:r>
            <a:r>
              <a:rPr sz="4400" spc="-320" dirty="0">
                <a:latin typeface="Lucida Sans Unicode"/>
                <a:cs typeface="Lucida Sans Unicode"/>
              </a:rPr>
              <a:t> </a:t>
            </a:r>
            <a:r>
              <a:rPr sz="4400" spc="-130" dirty="0">
                <a:latin typeface="Lucida Sans Unicode"/>
                <a:cs typeface="Lucida Sans Unicode"/>
              </a:rPr>
              <a:t>спорту</a:t>
            </a:r>
            <a:r>
              <a:rPr sz="4400" spc="-130" dirty="0">
                <a:latin typeface="Verdana"/>
                <a:cs typeface="Verdana"/>
              </a:rPr>
              <a:t>.</a:t>
            </a:r>
            <a:endParaRPr sz="4400">
              <a:latin typeface="Verdana"/>
              <a:cs typeface="Verdana"/>
            </a:endParaRPr>
          </a:p>
          <a:p>
            <a:pPr marL="12700" marR="2420620">
              <a:lnSpc>
                <a:spcPts val="6150"/>
              </a:lnSpc>
            </a:pPr>
            <a:r>
              <a:rPr sz="4400" spc="-50" dirty="0">
                <a:latin typeface="Lucida Sans Unicode"/>
                <a:cs typeface="Lucida Sans Unicode"/>
              </a:rPr>
              <a:t>Тема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325" dirty="0">
                <a:latin typeface="Verdana"/>
                <a:cs typeface="Verdana"/>
              </a:rPr>
              <a:t>5.</a:t>
            </a:r>
            <a:r>
              <a:rPr sz="4400" spc="-465" dirty="0">
                <a:latin typeface="Verdana"/>
                <a:cs typeface="Verdana"/>
              </a:rPr>
              <a:t> </a:t>
            </a:r>
            <a:r>
              <a:rPr sz="4400" spc="-60" dirty="0">
                <a:latin typeface="Lucida Sans Unicode"/>
                <a:cs typeface="Lucida Sans Unicode"/>
              </a:rPr>
              <a:t>Медико</a:t>
            </a:r>
            <a:r>
              <a:rPr sz="4400" spc="-60" dirty="0">
                <a:latin typeface="Verdana"/>
                <a:cs typeface="Verdana"/>
              </a:rPr>
              <a:t>-</a:t>
            </a:r>
            <a:r>
              <a:rPr sz="4400" spc="-60" dirty="0">
                <a:latin typeface="Lucida Sans Unicode"/>
                <a:cs typeface="Lucida Sans Unicode"/>
              </a:rPr>
              <a:t>педагогıчний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10" dirty="0">
                <a:latin typeface="Lucida Sans Unicode"/>
                <a:cs typeface="Lucida Sans Unicode"/>
              </a:rPr>
              <a:t>контроль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100" dirty="0">
                <a:latin typeface="Lucida Sans Unicode"/>
                <a:cs typeface="Lucida Sans Unicode"/>
              </a:rPr>
              <a:t>занять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40" dirty="0">
                <a:latin typeface="Lucida Sans Unicode"/>
                <a:cs typeface="Lucida Sans Unicode"/>
              </a:rPr>
              <a:t>з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20" dirty="0">
                <a:latin typeface="Lucida Sans Unicode"/>
                <a:cs typeface="Lucida Sans Unicode"/>
              </a:rPr>
              <a:t>фıзичної </a:t>
            </a:r>
            <a:r>
              <a:rPr sz="4400" spc="-1375" dirty="0">
                <a:latin typeface="Lucida Sans Unicode"/>
                <a:cs typeface="Lucida Sans Unicode"/>
              </a:rPr>
              <a:t> </a:t>
            </a:r>
            <a:r>
              <a:rPr sz="4400" spc="5" dirty="0">
                <a:latin typeface="Lucida Sans Unicode"/>
                <a:cs typeface="Lucida Sans Unicode"/>
              </a:rPr>
              <a:t>культури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80" dirty="0">
                <a:latin typeface="Lucida Sans Unicode"/>
                <a:cs typeface="Lucida Sans Unicode"/>
              </a:rPr>
              <a:t>для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85" dirty="0">
                <a:latin typeface="Lucida Sans Unicode"/>
                <a:cs typeface="Lucida Sans Unicode"/>
              </a:rPr>
              <a:t>осıб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75" dirty="0">
                <a:latin typeface="Lucida Sans Unicode"/>
                <a:cs typeface="Lucida Sans Unicode"/>
              </a:rPr>
              <a:t>рıзних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60" dirty="0">
                <a:latin typeface="Lucida Sans Unicode"/>
                <a:cs typeface="Lucida Sans Unicode"/>
              </a:rPr>
              <a:t>категорıй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25" dirty="0">
                <a:latin typeface="Lucida Sans Unicode"/>
                <a:cs typeface="Lucida Sans Unicode"/>
              </a:rPr>
              <a:t>та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35" dirty="0">
                <a:latin typeface="Lucida Sans Unicode"/>
                <a:cs typeface="Lucida Sans Unicode"/>
              </a:rPr>
              <a:t>самоконтроль</a:t>
            </a:r>
            <a:r>
              <a:rPr sz="4400" spc="-35" dirty="0">
                <a:latin typeface="Verdana"/>
                <a:cs typeface="Verdana"/>
              </a:rPr>
              <a:t>.</a:t>
            </a:r>
            <a:endParaRPr sz="4400">
              <a:latin typeface="Verdana"/>
              <a:cs typeface="Verdana"/>
            </a:endParaRPr>
          </a:p>
          <a:p>
            <a:pPr marL="12700" marR="911860">
              <a:lnSpc>
                <a:spcPts val="6150"/>
              </a:lnSpc>
            </a:pPr>
            <a:r>
              <a:rPr sz="4400" spc="-50" dirty="0">
                <a:latin typeface="Lucida Sans Unicode"/>
                <a:cs typeface="Lucida Sans Unicode"/>
              </a:rPr>
              <a:t>Тема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-210" dirty="0">
                <a:latin typeface="Verdana"/>
                <a:cs typeface="Verdana"/>
              </a:rPr>
              <a:t>6.</a:t>
            </a:r>
            <a:r>
              <a:rPr sz="4400" spc="-465" dirty="0">
                <a:latin typeface="Verdana"/>
                <a:cs typeface="Verdana"/>
              </a:rPr>
              <a:t> </a:t>
            </a:r>
            <a:r>
              <a:rPr sz="4400" spc="-10" dirty="0">
                <a:latin typeface="Lucida Sans Unicode"/>
                <a:cs typeface="Lucida Sans Unicode"/>
              </a:rPr>
              <a:t>Попередження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-45" dirty="0">
                <a:latin typeface="Lucida Sans Unicode"/>
                <a:cs typeface="Lucida Sans Unicode"/>
              </a:rPr>
              <a:t>патологıчних</a:t>
            </a:r>
            <a:r>
              <a:rPr sz="4400" spc="-305" dirty="0">
                <a:latin typeface="Lucida Sans Unicode"/>
                <a:cs typeface="Lucida Sans Unicode"/>
              </a:rPr>
              <a:t> </a:t>
            </a:r>
            <a:r>
              <a:rPr sz="4400" spc="-15" dirty="0">
                <a:latin typeface="Lucida Sans Unicode"/>
                <a:cs typeface="Lucida Sans Unicode"/>
              </a:rPr>
              <a:t>станıв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-25" dirty="0">
                <a:latin typeface="Lucida Sans Unicode"/>
                <a:cs typeface="Lucida Sans Unicode"/>
              </a:rPr>
              <a:t>та</a:t>
            </a:r>
            <a:r>
              <a:rPr sz="4400" spc="-310" dirty="0">
                <a:latin typeface="Lucida Sans Unicode"/>
                <a:cs typeface="Lucida Sans Unicode"/>
              </a:rPr>
              <a:t> </a:t>
            </a:r>
            <a:r>
              <a:rPr sz="4400" spc="20" dirty="0">
                <a:latin typeface="Lucida Sans Unicode"/>
                <a:cs typeface="Lucida Sans Unicode"/>
              </a:rPr>
              <a:t>травматизму</a:t>
            </a:r>
            <a:r>
              <a:rPr sz="4400" spc="-305" dirty="0">
                <a:latin typeface="Lucida Sans Unicode"/>
                <a:cs typeface="Lucida Sans Unicode"/>
              </a:rPr>
              <a:t> </a:t>
            </a:r>
            <a:r>
              <a:rPr sz="4400" spc="-190" dirty="0">
                <a:latin typeface="Lucida Sans Unicode"/>
                <a:cs typeface="Lucida Sans Unicode"/>
              </a:rPr>
              <a:t>пıд </a:t>
            </a:r>
            <a:r>
              <a:rPr sz="4400" spc="-1380" dirty="0">
                <a:latin typeface="Lucida Sans Unicode"/>
                <a:cs typeface="Lucida Sans Unicode"/>
              </a:rPr>
              <a:t> </a:t>
            </a:r>
            <a:r>
              <a:rPr sz="4400" spc="385" dirty="0">
                <a:latin typeface="Lucida Sans Unicode"/>
                <a:cs typeface="Lucida Sans Unicode"/>
              </a:rPr>
              <a:t>ч</a:t>
            </a:r>
            <a:r>
              <a:rPr sz="4400" spc="30" dirty="0">
                <a:latin typeface="Lucida Sans Unicode"/>
                <a:cs typeface="Lucida Sans Unicode"/>
              </a:rPr>
              <a:t>а</a:t>
            </a:r>
            <a:r>
              <a:rPr sz="4400" spc="-145" dirty="0">
                <a:latin typeface="Lucida Sans Unicode"/>
                <a:cs typeface="Lucida Sans Unicode"/>
              </a:rPr>
              <a:t>с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20" dirty="0">
                <a:latin typeface="Lucida Sans Unicode"/>
                <a:cs typeface="Lucida Sans Unicode"/>
              </a:rPr>
              <a:t>п</a:t>
            </a:r>
            <a:r>
              <a:rPr sz="4400" spc="-70" dirty="0">
                <a:latin typeface="Lucida Sans Unicode"/>
                <a:cs typeface="Lucida Sans Unicode"/>
              </a:rPr>
              <a:t>р</a:t>
            </a:r>
            <a:r>
              <a:rPr sz="4400" spc="-50" dirty="0">
                <a:latin typeface="Lucida Sans Unicode"/>
                <a:cs typeface="Lucida Sans Unicode"/>
              </a:rPr>
              <a:t>о</a:t>
            </a:r>
            <a:r>
              <a:rPr sz="4400" spc="215" dirty="0">
                <a:latin typeface="Lucida Sans Unicode"/>
                <a:cs typeface="Lucida Sans Unicode"/>
              </a:rPr>
              <a:t>в</a:t>
            </a:r>
            <a:r>
              <a:rPr sz="4400" spc="25" dirty="0">
                <a:latin typeface="Lucida Sans Unicode"/>
                <a:cs typeface="Lucida Sans Unicode"/>
              </a:rPr>
              <a:t>е</a:t>
            </a:r>
            <a:r>
              <a:rPr sz="4400" spc="-405" dirty="0">
                <a:latin typeface="Lucida Sans Unicode"/>
                <a:cs typeface="Lucida Sans Unicode"/>
              </a:rPr>
              <a:t>д</a:t>
            </a:r>
            <a:r>
              <a:rPr sz="4400" spc="25" dirty="0">
                <a:latin typeface="Lucida Sans Unicode"/>
                <a:cs typeface="Lucida Sans Unicode"/>
              </a:rPr>
              <a:t>е</a:t>
            </a:r>
            <a:r>
              <a:rPr sz="4400" spc="40" dirty="0">
                <a:latin typeface="Lucida Sans Unicode"/>
                <a:cs typeface="Lucida Sans Unicode"/>
              </a:rPr>
              <a:t>нн</a:t>
            </a:r>
            <a:r>
              <a:rPr sz="4400" spc="-140" dirty="0">
                <a:latin typeface="Lucida Sans Unicode"/>
                <a:cs typeface="Lucida Sans Unicode"/>
              </a:rPr>
              <a:t>ı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35" dirty="0">
                <a:latin typeface="Lucida Sans Unicode"/>
                <a:cs typeface="Lucida Sans Unicode"/>
              </a:rPr>
              <a:t>з</a:t>
            </a:r>
            <a:r>
              <a:rPr sz="4400" spc="30" dirty="0">
                <a:latin typeface="Lucida Sans Unicode"/>
                <a:cs typeface="Lucida Sans Unicode"/>
              </a:rPr>
              <a:t>а</a:t>
            </a:r>
            <a:r>
              <a:rPr sz="4400" spc="40" dirty="0">
                <a:latin typeface="Lucida Sans Unicode"/>
                <a:cs typeface="Lucida Sans Unicode"/>
              </a:rPr>
              <a:t>н</a:t>
            </a:r>
            <a:r>
              <a:rPr sz="4400" spc="204" dirty="0">
                <a:latin typeface="Lucida Sans Unicode"/>
                <a:cs typeface="Lucida Sans Unicode"/>
              </a:rPr>
              <a:t>я</a:t>
            </a:r>
            <a:r>
              <a:rPr sz="4400" spc="-85" dirty="0">
                <a:latin typeface="Lucida Sans Unicode"/>
                <a:cs typeface="Lucida Sans Unicode"/>
              </a:rPr>
              <a:t>т</a:t>
            </a:r>
            <a:r>
              <a:rPr sz="4400" spc="385" dirty="0">
                <a:latin typeface="Lucida Sans Unicode"/>
                <a:cs typeface="Lucida Sans Unicode"/>
              </a:rPr>
              <a:t>ь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40" dirty="0">
                <a:latin typeface="Lucida Sans Unicode"/>
                <a:cs typeface="Lucida Sans Unicode"/>
              </a:rPr>
              <a:t>з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370" dirty="0">
                <a:latin typeface="Lucida Sans Unicode"/>
                <a:cs typeface="Lucida Sans Unicode"/>
              </a:rPr>
              <a:t>ф</a:t>
            </a:r>
            <a:r>
              <a:rPr sz="4400" spc="-145" dirty="0">
                <a:latin typeface="Lucida Sans Unicode"/>
                <a:cs typeface="Lucida Sans Unicode"/>
              </a:rPr>
              <a:t>ı</a:t>
            </a:r>
            <a:r>
              <a:rPr sz="4400" spc="35" dirty="0">
                <a:latin typeface="Lucida Sans Unicode"/>
                <a:cs typeface="Lucida Sans Unicode"/>
              </a:rPr>
              <a:t>з</a:t>
            </a:r>
            <a:r>
              <a:rPr sz="4400" spc="65" dirty="0">
                <a:latin typeface="Lucida Sans Unicode"/>
                <a:cs typeface="Lucida Sans Unicode"/>
              </a:rPr>
              <a:t>и</a:t>
            </a:r>
            <a:r>
              <a:rPr sz="4400" spc="385" dirty="0">
                <a:latin typeface="Lucida Sans Unicode"/>
                <a:cs typeface="Lucida Sans Unicode"/>
              </a:rPr>
              <a:t>ч</a:t>
            </a:r>
            <a:r>
              <a:rPr sz="4400" spc="40" dirty="0">
                <a:latin typeface="Lucida Sans Unicode"/>
                <a:cs typeface="Lucida Sans Unicode"/>
              </a:rPr>
              <a:t>н</a:t>
            </a:r>
            <a:r>
              <a:rPr sz="4400" spc="-50" dirty="0">
                <a:latin typeface="Lucida Sans Unicode"/>
                <a:cs typeface="Lucida Sans Unicode"/>
              </a:rPr>
              <a:t>о</a:t>
            </a:r>
            <a:r>
              <a:rPr sz="4400" spc="-140" dirty="0">
                <a:latin typeface="Lucida Sans Unicode"/>
                <a:cs typeface="Lucida Sans Unicode"/>
              </a:rPr>
              <a:t>ї</a:t>
            </a:r>
            <a:r>
              <a:rPr sz="4400" spc="-315" dirty="0">
                <a:latin typeface="Lucida Sans Unicode"/>
                <a:cs typeface="Lucida Sans Unicode"/>
              </a:rPr>
              <a:t> </a:t>
            </a:r>
            <a:r>
              <a:rPr sz="4400" spc="-45" dirty="0">
                <a:latin typeface="Lucida Sans Unicode"/>
                <a:cs typeface="Lucida Sans Unicode"/>
              </a:rPr>
              <a:t>к</a:t>
            </a:r>
            <a:r>
              <a:rPr sz="4400" spc="-75" dirty="0">
                <a:latin typeface="Lucida Sans Unicode"/>
                <a:cs typeface="Lucida Sans Unicode"/>
              </a:rPr>
              <a:t>у</a:t>
            </a:r>
            <a:r>
              <a:rPr sz="4400" spc="-50" dirty="0">
                <a:latin typeface="Lucida Sans Unicode"/>
                <a:cs typeface="Lucida Sans Unicode"/>
              </a:rPr>
              <a:t>л</a:t>
            </a:r>
            <a:r>
              <a:rPr sz="4400" spc="380" dirty="0">
                <a:latin typeface="Lucida Sans Unicode"/>
                <a:cs typeface="Lucida Sans Unicode"/>
              </a:rPr>
              <a:t>ь</a:t>
            </a:r>
            <a:r>
              <a:rPr sz="4400" spc="-85" dirty="0">
                <a:latin typeface="Lucida Sans Unicode"/>
                <a:cs typeface="Lucida Sans Unicode"/>
              </a:rPr>
              <a:t>т</a:t>
            </a:r>
            <a:r>
              <a:rPr sz="4400" spc="-75" dirty="0">
                <a:latin typeface="Lucida Sans Unicode"/>
                <a:cs typeface="Lucida Sans Unicode"/>
              </a:rPr>
              <a:t>у</a:t>
            </a:r>
            <a:r>
              <a:rPr sz="4400" spc="-70" dirty="0">
                <a:latin typeface="Lucida Sans Unicode"/>
                <a:cs typeface="Lucida Sans Unicode"/>
              </a:rPr>
              <a:t>р</a:t>
            </a:r>
            <a:r>
              <a:rPr sz="4400" spc="65" dirty="0">
                <a:latin typeface="Lucida Sans Unicode"/>
                <a:cs typeface="Lucida Sans Unicode"/>
              </a:rPr>
              <a:t>и</a:t>
            </a:r>
            <a:r>
              <a:rPr sz="4400" spc="-445" dirty="0">
                <a:latin typeface="Verdana"/>
                <a:cs typeface="Verdana"/>
              </a:rPr>
              <a:t>.</a:t>
            </a:r>
            <a:endParaRPr sz="44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7471" y="852583"/>
            <a:ext cx="1214691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0" dirty="0"/>
              <a:t>Інформацıйний</a:t>
            </a:r>
            <a:r>
              <a:rPr spc="-145" dirty="0"/>
              <a:t> </a:t>
            </a:r>
            <a:r>
              <a:rPr spc="25" dirty="0"/>
              <a:t>обсяг</a:t>
            </a:r>
            <a:r>
              <a:rPr spc="-145" dirty="0"/>
              <a:t> </a:t>
            </a:r>
            <a:r>
              <a:rPr spc="125" dirty="0"/>
              <a:t>навчальної</a:t>
            </a:r>
            <a:r>
              <a:rPr spc="-145" dirty="0"/>
              <a:t> </a:t>
            </a:r>
            <a:r>
              <a:rPr spc="130" dirty="0"/>
              <a:t>дисциплıни</a:t>
            </a:r>
            <a:r>
              <a:rPr spc="130" dirty="0">
                <a:latin typeface="Verdana"/>
                <a:cs typeface="Verdana"/>
              </a:rPr>
              <a:t>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411</Words>
  <Application>Microsoft Office PowerPoint</Application>
  <PresentationFormat>Произвольный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Інформацıйний обсяг навчальної дисциплıни: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Writing Process Education Presentation in Black Playful Style</dc:title>
  <dc:creator>Юлія Мусхаріна</dc:creator>
  <cp:keywords>DAF_sS3ljIQ,BAF72ggcGGg</cp:keywords>
  <cp:lastModifiedBy>User</cp:lastModifiedBy>
  <cp:revision>4</cp:revision>
  <dcterms:created xsi:type="dcterms:W3CDTF">2024-03-25T14:56:50Z</dcterms:created>
  <dcterms:modified xsi:type="dcterms:W3CDTF">2024-03-25T16:28:55Z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2024-03-16T00:00:00Z</vt:filetime>
  </property>
  <property fmtid="{D5CDD505-2E9C-101B-9397-08002B2CF9AE}" pid="3" name="Creator">
    <vt:lpwstr>Canva</vt:lpwstr>
  </property>
  <property fmtid="{D5CDD505-2E9C-101B-9397-08002B2CF9AE}" pid="4" name="LastSaved">
    <vt:filetime>2024-03-25T00:00:00Z</vt:filetime>
  </property>
</Properties>
</file>